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57" r:id="rId3"/>
    <p:sldId id="258" r:id="rId4"/>
    <p:sldId id="259" r:id="rId5"/>
    <p:sldId id="260" r:id="rId6"/>
    <p:sldId id="261" r:id="rId7"/>
    <p:sldId id="262" r:id="rId8"/>
    <p:sldId id="275" r:id="rId9"/>
    <p:sldId id="263" r:id="rId10"/>
    <p:sldId id="278" r:id="rId11"/>
    <p:sldId id="279" r:id="rId12"/>
    <p:sldId id="280" r:id="rId13"/>
    <p:sldId id="282" r:id="rId14"/>
    <p:sldId id="284" r:id="rId15"/>
    <p:sldId id="285" r:id="rId16"/>
    <p:sldId id="264" r:id="rId17"/>
    <p:sldId id="286" r:id="rId18"/>
    <p:sldId id="287" r:id="rId19"/>
    <p:sldId id="288" r:id="rId20"/>
    <p:sldId id="289" r:id="rId21"/>
    <p:sldId id="290" r:id="rId22"/>
    <p:sldId id="291" r:id="rId23"/>
    <p:sldId id="292" r:id="rId24"/>
    <p:sldId id="293" r:id="rId25"/>
    <p:sldId id="265" r:id="rId26"/>
    <p:sldId id="294" r:id="rId27"/>
    <p:sldId id="295" r:id="rId28"/>
    <p:sldId id="268" r:id="rId29"/>
    <p:sldId id="297" r:id="rId30"/>
    <p:sldId id="298" r:id="rId31"/>
    <p:sldId id="299" r:id="rId32"/>
    <p:sldId id="300" r:id="rId33"/>
    <p:sldId id="301" r:id="rId34"/>
    <p:sldId id="302" r:id="rId35"/>
    <p:sldId id="303" r:id="rId36"/>
    <p:sldId id="304" r:id="rId37"/>
    <p:sldId id="270" r:id="rId38"/>
    <p:sldId id="272" r:id="rId39"/>
    <p:sldId id="306" r:id="rId40"/>
    <p:sldId id="27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68" d="100"/>
          <a:sy n="68" d="100"/>
        </p:scale>
        <p:origin x="80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8260B-983F-4AFD-A471-FF90E0348E8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9237ACAE-2D0D-46B9-A738-AD41BCFCEF26}">
      <dgm:prSet phldrT="[Text]"/>
      <dgm:spPr/>
      <dgm:t>
        <a:bodyPr/>
        <a:lstStyle/>
        <a:p>
          <a:r>
            <a:rPr lang="en-IN" dirty="0"/>
            <a:t>DATA MINING</a:t>
          </a:r>
        </a:p>
      </dgm:t>
    </dgm:pt>
    <dgm:pt modelId="{B74026EE-5068-4894-A113-0A40AE095656}" type="parTrans" cxnId="{DD4C5561-C6B3-4575-8CD0-BF9DB3EE07B9}">
      <dgm:prSet/>
      <dgm:spPr/>
      <dgm:t>
        <a:bodyPr/>
        <a:lstStyle/>
        <a:p>
          <a:endParaRPr lang="en-IN"/>
        </a:p>
      </dgm:t>
    </dgm:pt>
    <dgm:pt modelId="{B6CDEA02-74D3-4FBF-9578-ECD62215AAE1}" type="sibTrans" cxnId="{DD4C5561-C6B3-4575-8CD0-BF9DB3EE07B9}">
      <dgm:prSet/>
      <dgm:spPr/>
      <dgm:t>
        <a:bodyPr/>
        <a:lstStyle/>
        <a:p>
          <a:endParaRPr lang="en-IN"/>
        </a:p>
      </dgm:t>
    </dgm:pt>
    <dgm:pt modelId="{F593CB44-0C82-4597-8DE0-0130AA539A7A}">
      <dgm:prSet phldrT="[Text]"/>
      <dgm:spPr/>
      <dgm:t>
        <a:bodyPr/>
        <a:lstStyle/>
        <a:p>
          <a:r>
            <a:rPr lang="en-IN" dirty="0"/>
            <a:t>EXPLORATORY DATA ANALYSIS</a:t>
          </a:r>
        </a:p>
      </dgm:t>
    </dgm:pt>
    <dgm:pt modelId="{5E09B3A2-D5FB-44EE-86A4-28731E23C338}" type="parTrans" cxnId="{09DC8D8F-4955-48B0-B477-5C30BED9F54F}">
      <dgm:prSet/>
      <dgm:spPr/>
      <dgm:t>
        <a:bodyPr/>
        <a:lstStyle/>
        <a:p>
          <a:endParaRPr lang="en-IN"/>
        </a:p>
      </dgm:t>
    </dgm:pt>
    <dgm:pt modelId="{792E7F9B-6DB0-4616-81DC-C06C79385A83}" type="sibTrans" cxnId="{09DC8D8F-4955-48B0-B477-5C30BED9F54F}">
      <dgm:prSet/>
      <dgm:spPr/>
      <dgm:t>
        <a:bodyPr/>
        <a:lstStyle/>
        <a:p>
          <a:endParaRPr lang="en-IN"/>
        </a:p>
      </dgm:t>
    </dgm:pt>
    <dgm:pt modelId="{BA87DCA2-3457-4C58-8A86-CA8601474CAC}">
      <dgm:prSet phldrT="[Text]"/>
      <dgm:spPr/>
      <dgm:t>
        <a:bodyPr/>
        <a:lstStyle/>
        <a:p>
          <a:r>
            <a:rPr lang="en-IN" dirty="0"/>
            <a:t>OUTLIER TREATMENT</a:t>
          </a:r>
        </a:p>
      </dgm:t>
    </dgm:pt>
    <dgm:pt modelId="{766FE3BF-9F55-4F5D-AFE2-0381B1F885DD}" type="parTrans" cxnId="{937C5347-E1D8-4F40-943D-B5E27092E11F}">
      <dgm:prSet/>
      <dgm:spPr/>
      <dgm:t>
        <a:bodyPr/>
        <a:lstStyle/>
        <a:p>
          <a:endParaRPr lang="en-IN"/>
        </a:p>
      </dgm:t>
    </dgm:pt>
    <dgm:pt modelId="{328F2FCC-AA8E-4236-A9B8-D0B7605881DC}" type="sibTrans" cxnId="{937C5347-E1D8-4F40-943D-B5E27092E11F}">
      <dgm:prSet/>
      <dgm:spPr/>
      <dgm:t>
        <a:bodyPr/>
        <a:lstStyle/>
        <a:p>
          <a:endParaRPr lang="en-IN"/>
        </a:p>
      </dgm:t>
    </dgm:pt>
    <dgm:pt modelId="{5F53D317-B3BE-4073-9DF6-93427A63D377}">
      <dgm:prSet phldrT="[Text]"/>
      <dgm:spPr/>
      <dgm:t>
        <a:bodyPr/>
        <a:lstStyle/>
        <a:p>
          <a:r>
            <a:rPr lang="en-IN" dirty="0"/>
            <a:t>DATA VISUALIZATION</a:t>
          </a:r>
        </a:p>
      </dgm:t>
    </dgm:pt>
    <dgm:pt modelId="{D58286DA-E32E-4916-A9F5-2CC48061C7CC}" type="parTrans" cxnId="{6A1D4A78-A499-4C9F-B34D-C64E7CCA8FDE}">
      <dgm:prSet/>
      <dgm:spPr/>
      <dgm:t>
        <a:bodyPr/>
        <a:lstStyle/>
        <a:p>
          <a:endParaRPr lang="en-IN"/>
        </a:p>
      </dgm:t>
    </dgm:pt>
    <dgm:pt modelId="{19A9DC2B-95F8-44A3-A554-AD0DD67E1CFE}" type="sibTrans" cxnId="{6A1D4A78-A499-4C9F-B34D-C64E7CCA8FDE}">
      <dgm:prSet/>
      <dgm:spPr/>
      <dgm:t>
        <a:bodyPr/>
        <a:lstStyle/>
        <a:p>
          <a:endParaRPr lang="en-IN"/>
        </a:p>
      </dgm:t>
    </dgm:pt>
    <dgm:pt modelId="{9DA2F5FA-9E87-487A-B455-BCB7FC5A8D69}">
      <dgm:prSet phldrT="[Text]"/>
      <dgm:spPr/>
      <dgm:t>
        <a:bodyPr/>
        <a:lstStyle/>
        <a:p>
          <a:r>
            <a:rPr lang="en-IN" dirty="0"/>
            <a:t>MODEL EVALUATION</a:t>
          </a:r>
        </a:p>
      </dgm:t>
    </dgm:pt>
    <dgm:pt modelId="{BE9F310F-B918-4F7B-AF4B-E29E8857B19D}" type="parTrans" cxnId="{DF116007-2271-4187-9180-D1F0A9D80725}">
      <dgm:prSet/>
      <dgm:spPr/>
      <dgm:t>
        <a:bodyPr/>
        <a:lstStyle/>
        <a:p>
          <a:endParaRPr lang="en-IN"/>
        </a:p>
      </dgm:t>
    </dgm:pt>
    <dgm:pt modelId="{4801F84D-1380-4E2E-965F-6724977E06A7}" type="sibTrans" cxnId="{DF116007-2271-4187-9180-D1F0A9D80725}">
      <dgm:prSet/>
      <dgm:spPr/>
      <dgm:t>
        <a:bodyPr/>
        <a:lstStyle/>
        <a:p>
          <a:endParaRPr lang="en-IN"/>
        </a:p>
      </dgm:t>
    </dgm:pt>
    <dgm:pt modelId="{8DA04EB1-8688-4B9C-A14D-E311FCE8D888}">
      <dgm:prSet phldrT="[Text]"/>
      <dgm:spPr/>
      <dgm:t>
        <a:bodyPr/>
        <a:lstStyle/>
        <a:p>
          <a:r>
            <a:rPr lang="en-IN" dirty="0"/>
            <a:t>DATA CLEANING</a:t>
          </a:r>
        </a:p>
      </dgm:t>
    </dgm:pt>
    <dgm:pt modelId="{664944B4-00D0-42F7-9BA2-4FA02D08EB44}" type="sibTrans" cxnId="{6E8755C3-DC5C-4A01-831C-E455D704014D}">
      <dgm:prSet/>
      <dgm:spPr/>
      <dgm:t>
        <a:bodyPr/>
        <a:lstStyle/>
        <a:p>
          <a:endParaRPr lang="en-IN"/>
        </a:p>
      </dgm:t>
    </dgm:pt>
    <dgm:pt modelId="{6C4525C4-ACC5-4BE3-8A6A-CDD8EB274512}" type="parTrans" cxnId="{6E8755C3-DC5C-4A01-831C-E455D704014D}">
      <dgm:prSet/>
      <dgm:spPr/>
      <dgm:t>
        <a:bodyPr/>
        <a:lstStyle/>
        <a:p>
          <a:endParaRPr lang="en-IN"/>
        </a:p>
      </dgm:t>
    </dgm:pt>
    <dgm:pt modelId="{4AF19906-4ECD-4637-9312-823917202CB1}">
      <dgm:prSet phldrT="[Text]"/>
      <dgm:spPr/>
      <dgm:t>
        <a:bodyPr/>
        <a:lstStyle/>
        <a:p>
          <a:r>
            <a:rPr lang="en-IN" b="0" i="0" dirty="0"/>
            <a:t>CROSS VALIDATION</a:t>
          </a:r>
          <a:endParaRPr lang="en-IN" dirty="0"/>
        </a:p>
      </dgm:t>
    </dgm:pt>
    <dgm:pt modelId="{48F84CE9-9C71-4BC3-9386-22CF6D249764}" type="parTrans" cxnId="{A44FD995-88D9-46EE-950B-EE3559D5BF64}">
      <dgm:prSet/>
      <dgm:spPr/>
      <dgm:t>
        <a:bodyPr/>
        <a:lstStyle/>
        <a:p>
          <a:endParaRPr lang="en-IN"/>
        </a:p>
      </dgm:t>
    </dgm:pt>
    <dgm:pt modelId="{6AE5E4A0-1A93-45DA-8139-9A4FB9615FCF}" type="sibTrans" cxnId="{A44FD995-88D9-46EE-950B-EE3559D5BF64}">
      <dgm:prSet/>
      <dgm:spPr/>
      <dgm:t>
        <a:bodyPr/>
        <a:lstStyle/>
        <a:p>
          <a:endParaRPr lang="en-IN"/>
        </a:p>
      </dgm:t>
    </dgm:pt>
    <dgm:pt modelId="{C78A1EB9-D712-4B8E-B50C-21BB023A5D50}" type="pres">
      <dgm:prSet presAssocID="{B6A8260B-983F-4AFD-A471-FF90E0348E88}" presName="Name0" presStyleCnt="0">
        <dgm:presLayoutVars>
          <dgm:chMax val="7"/>
          <dgm:chPref val="7"/>
          <dgm:dir/>
        </dgm:presLayoutVars>
      </dgm:prSet>
      <dgm:spPr/>
    </dgm:pt>
    <dgm:pt modelId="{D26B8341-F2CF-4556-A4A2-97B66DAB3DF6}" type="pres">
      <dgm:prSet presAssocID="{B6A8260B-983F-4AFD-A471-FF90E0348E88}" presName="Name1" presStyleCnt="0"/>
      <dgm:spPr/>
    </dgm:pt>
    <dgm:pt modelId="{BD91CF34-C437-4BBE-AFA4-FE7241273F37}" type="pres">
      <dgm:prSet presAssocID="{B6A8260B-983F-4AFD-A471-FF90E0348E88}" presName="cycle" presStyleCnt="0"/>
      <dgm:spPr/>
    </dgm:pt>
    <dgm:pt modelId="{02F538E8-B9EB-466F-ADD1-75FBFD219F5B}" type="pres">
      <dgm:prSet presAssocID="{B6A8260B-983F-4AFD-A471-FF90E0348E88}" presName="srcNode" presStyleLbl="node1" presStyleIdx="0" presStyleCnt="7"/>
      <dgm:spPr/>
    </dgm:pt>
    <dgm:pt modelId="{C92E7072-9F90-49CA-8198-C74897B164CD}" type="pres">
      <dgm:prSet presAssocID="{B6A8260B-983F-4AFD-A471-FF90E0348E88}" presName="conn" presStyleLbl="parChTrans1D2" presStyleIdx="0" presStyleCnt="1"/>
      <dgm:spPr/>
    </dgm:pt>
    <dgm:pt modelId="{3C43DFB8-D644-4509-9E6C-CA40184F489F}" type="pres">
      <dgm:prSet presAssocID="{B6A8260B-983F-4AFD-A471-FF90E0348E88}" presName="extraNode" presStyleLbl="node1" presStyleIdx="0" presStyleCnt="7"/>
      <dgm:spPr/>
    </dgm:pt>
    <dgm:pt modelId="{EE06E3D2-E129-49BB-BC47-EB36C11688BC}" type="pres">
      <dgm:prSet presAssocID="{B6A8260B-983F-4AFD-A471-FF90E0348E88}" presName="dstNode" presStyleLbl="node1" presStyleIdx="0" presStyleCnt="7"/>
      <dgm:spPr/>
    </dgm:pt>
    <dgm:pt modelId="{001853C9-9F55-41DB-8EDC-86C21CAB2E03}" type="pres">
      <dgm:prSet presAssocID="{9237ACAE-2D0D-46B9-A738-AD41BCFCEF26}" presName="text_1" presStyleLbl="node1" presStyleIdx="0" presStyleCnt="7">
        <dgm:presLayoutVars>
          <dgm:bulletEnabled val="1"/>
        </dgm:presLayoutVars>
      </dgm:prSet>
      <dgm:spPr/>
    </dgm:pt>
    <dgm:pt modelId="{BB9D596D-B4EA-4192-87D0-415271456D08}" type="pres">
      <dgm:prSet presAssocID="{9237ACAE-2D0D-46B9-A738-AD41BCFCEF26}" presName="accent_1" presStyleCnt="0"/>
      <dgm:spPr/>
    </dgm:pt>
    <dgm:pt modelId="{64C4D7E0-7D5D-4CC1-8E27-6DC7FD3DA3A6}" type="pres">
      <dgm:prSet presAssocID="{9237ACAE-2D0D-46B9-A738-AD41BCFCEF26}" presName="accentRepeatNode" presStyleLbl="solidFgAcc1" presStyleIdx="0" presStyleCnt="7"/>
      <dgm:spPr/>
    </dgm:pt>
    <dgm:pt modelId="{B8B231D6-9676-4A02-96EA-78D79D61B365}" type="pres">
      <dgm:prSet presAssocID="{8DA04EB1-8688-4B9C-A14D-E311FCE8D888}" presName="text_2" presStyleLbl="node1" presStyleIdx="1" presStyleCnt="7">
        <dgm:presLayoutVars>
          <dgm:bulletEnabled val="1"/>
        </dgm:presLayoutVars>
      </dgm:prSet>
      <dgm:spPr/>
    </dgm:pt>
    <dgm:pt modelId="{8A83B67B-7402-484E-A032-A145C24F120F}" type="pres">
      <dgm:prSet presAssocID="{8DA04EB1-8688-4B9C-A14D-E311FCE8D888}" presName="accent_2" presStyleCnt="0"/>
      <dgm:spPr/>
    </dgm:pt>
    <dgm:pt modelId="{71E404AF-C654-4133-8139-DB82F00FE4C7}" type="pres">
      <dgm:prSet presAssocID="{8DA04EB1-8688-4B9C-A14D-E311FCE8D888}" presName="accentRepeatNode" presStyleLbl="solidFgAcc1" presStyleIdx="1" presStyleCnt="7"/>
      <dgm:spPr/>
    </dgm:pt>
    <dgm:pt modelId="{E7AE4CC3-0694-4F0C-B213-449C55A21E65}" type="pres">
      <dgm:prSet presAssocID="{F593CB44-0C82-4597-8DE0-0130AA539A7A}" presName="text_3" presStyleLbl="node1" presStyleIdx="2" presStyleCnt="7">
        <dgm:presLayoutVars>
          <dgm:bulletEnabled val="1"/>
        </dgm:presLayoutVars>
      </dgm:prSet>
      <dgm:spPr/>
    </dgm:pt>
    <dgm:pt modelId="{49FB0432-B551-43A3-B316-8D432C09779A}" type="pres">
      <dgm:prSet presAssocID="{F593CB44-0C82-4597-8DE0-0130AA539A7A}" presName="accent_3" presStyleCnt="0"/>
      <dgm:spPr/>
    </dgm:pt>
    <dgm:pt modelId="{078D2C2C-9871-4D36-A329-656274BE0AD4}" type="pres">
      <dgm:prSet presAssocID="{F593CB44-0C82-4597-8DE0-0130AA539A7A}" presName="accentRepeatNode" presStyleLbl="solidFgAcc1" presStyleIdx="2" presStyleCnt="7"/>
      <dgm:spPr/>
    </dgm:pt>
    <dgm:pt modelId="{BF257B5D-D920-4F29-810C-E3865E7F3592}" type="pres">
      <dgm:prSet presAssocID="{BA87DCA2-3457-4C58-8A86-CA8601474CAC}" presName="text_4" presStyleLbl="node1" presStyleIdx="3" presStyleCnt="7">
        <dgm:presLayoutVars>
          <dgm:bulletEnabled val="1"/>
        </dgm:presLayoutVars>
      </dgm:prSet>
      <dgm:spPr/>
    </dgm:pt>
    <dgm:pt modelId="{E7248C30-0A07-46AE-9505-84D69DEEE720}" type="pres">
      <dgm:prSet presAssocID="{BA87DCA2-3457-4C58-8A86-CA8601474CAC}" presName="accent_4" presStyleCnt="0"/>
      <dgm:spPr/>
    </dgm:pt>
    <dgm:pt modelId="{04A0DD5B-EBAB-47FE-8415-F9A3402958AB}" type="pres">
      <dgm:prSet presAssocID="{BA87DCA2-3457-4C58-8A86-CA8601474CAC}" presName="accentRepeatNode" presStyleLbl="solidFgAcc1" presStyleIdx="3" presStyleCnt="7"/>
      <dgm:spPr/>
    </dgm:pt>
    <dgm:pt modelId="{4C6AB5F6-D87F-49AA-9B75-4B3016238ECD}" type="pres">
      <dgm:prSet presAssocID="{5F53D317-B3BE-4073-9DF6-93427A63D377}" presName="text_5" presStyleLbl="node1" presStyleIdx="4" presStyleCnt="7">
        <dgm:presLayoutVars>
          <dgm:bulletEnabled val="1"/>
        </dgm:presLayoutVars>
      </dgm:prSet>
      <dgm:spPr/>
    </dgm:pt>
    <dgm:pt modelId="{78F2B049-9265-497A-90CB-642DCFB586E6}" type="pres">
      <dgm:prSet presAssocID="{5F53D317-B3BE-4073-9DF6-93427A63D377}" presName="accent_5" presStyleCnt="0"/>
      <dgm:spPr/>
    </dgm:pt>
    <dgm:pt modelId="{13B66E2F-9A1C-4A1C-A34C-8F2D033661ED}" type="pres">
      <dgm:prSet presAssocID="{5F53D317-B3BE-4073-9DF6-93427A63D377}" presName="accentRepeatNode" presStyleLbl="solidFgAcc1" presStyleIdx="4" presStyleCnt="7"/>
      <dgm:spPr/>
    </dgm:pt>
    <dgm:pt modelId="{14E0FDDD-D92A-46FF-A574-0116817967CD}" type="pres">
      <dgm:prSet presAssocID="{9DA2F5FA-9E87-487A-B455-BCB7FC5A8D69}" presName="text_6" presStyleLbl="node1" presStyleIdx="5" presStyleCnt="7">
        <dgm:presLayoutVars>
          <dgm:bulletEnabled val="1"/>
        </dgm:presLayoutVars>
      </dgm:prSet>
      <dgm:spPr/>
    </dgm:pt>
    <dgm:pt modelId="{020D722C-D12B-477E-AF61-A5639B9642C1}" type="pres">
      <dgm:prSet presAssocID="{9DA2F5FA-9E87-487A-B455-BCB7FC5A8D69}" presName="accent_6" presStyleCnt="0"/>
      <dgm:spPr/>
    </dgm:pt>
    <dgm:pt modelId="{0526F83B-2BA9-4088-8EEE-92162A176F34}" type="pres">
      <dgm:prSet presAssocID="{9DA2F5FA-9E87-487A-B455-BCB7FC5A8D69}" presName="accentRepeatNode" presStyleLbl="solidFgAcc1" presStyleIdx="5" presStyleCnt="7"/>
      <dgm:spPr/>
    </dgm:pt>
    <dgm:pt modelId="{BB98C905-0780-43B4-8FFB-E415D96DF144}" type="pres">
      <dgm:prSet presAssocID="{4AF19906-4ECD-4637-9312-823917202CB1}" presName="text_7" presStyleLbl="node1" presStyleIdx="6" presStyleCnt="7">
        <dgm:presLayoutVars>
          <dgm:bulletEnabled val="1"/>
        </dgm:presLayoutVars>
      </dgm:prSet>
      <dgm:spPr/>
    </dgm:pt>
    <dgm:pt modelId="{5C55601C-6015-4B3A-8F5F-5FC775A2D606}" type="pres">
      <dgm:prSet presAssocID="{4AF19906-4ECD-4637-9312-823917202CB1}" presName="accent_7" presStyleCnt="0"/>
      <dgm:spPr/>
    </dgm:pt>
    <dgm:pt modelId="{0188A14F-928B-4495-81DD-002EFC0F964A}" type="pres">
      <dgm:prSet presAssocID="{4AF19906-4ECD-4637-9312-823917202CB1}" presName="accentRepeatNode" presStyleLbl="solidFgAcc1" presStyleIdx="6" presStyleCnt="7"/>
      <dgm:spPr/>
    </dgm:pt>
  </dgm:ptLst>
  <dgm:cxnLst>
    <dgm:cxn modelId="{DF116007-2271-4187-9180-D1F0A9D80725}" srcId="{B6A8260B-983F-4AFD-A471-FF90E0348E88}" destId="{9DA2F5FA-9E87-487A-B455-BCB7FC5A8D69}" srcOrd="5" destOrd="0" parTransId="{BE9F310F-B918-4F7B-AF4B-E29E8857B19D}" sibTransId="{4801F84D-1380-4E2E-965F-6724977E06A7}"/>
    <dgm:cxn modelId="{8EA2A73A-76FE-4C2C-837B-18E4451EAA9C}" type="presOf" srcId="{5F53D317-B3BE-4073-9DF6-93427A63D377}" destId="{4C6AB5F6-D87F-49AA-9B75-4B3016238ECD}" srcOrd="0" destOrd="0" presId="urn:microsoft.com/office/officeart/2008/layout/VerticalCurvedList"/>
    <dgm:cxn modelId="{5BC7175D-0BAA-4D3C-A4A3-2843E7EAB4DE}" type="presOf" srcId="{BA87DCA2-3457-4C58-8A86-CA8601474CAC}" destId="{BF257B5D-D920-4F29-810C-E3865E7F3592}" srcOrd="0" destOrd="0" presId="urn:microsoft.com/office/officeart/2008/layout/VerticalCurvedList"/>
    <dgm:cxn modelId="{DD4C5561-C6B3-4575-8CD0-BF9DB3EE07B9}" srcId="{B6A8260B-983F-4AFD-A471-FF90E0348E88}" destId="{9237ACAE-2D0D-46B9-A738-AD41BCFCEF26}" srcOrd="0" destOrd="0" parTransId="{B74026EE-5068-4894-A113-0A40AE095656}" sibTransId="{B6CDEA02-74D3-4FBF-9578-ECD62215AAE1}"/>
    <dgm:cxn modelId="{35AA3C43-6D00-4197-AED7-A0F33E18831B}" type="presOf" srcId="{4AF19906-4ECD-4637-9312-823917202CB1}" destId="{BB98C905-0780-43B4-8FFB-E415D96DF144}" srcOrd="0" destOrd="0" presId="urn:microsoft.com/office/officeart/2008/layout/VerticalCurvedList"/>
    <dgm:cxn modelId="{937C5347-E1D8-4F40-943D-B5E27092E11F}" srcId="{B6A8260B-983F-4AFD-A471-FF90E0348E88}" destId="{BA87DCA2-3457-4C58-8A86-CA8601474CAC}" srcOrd="3" destOrd="0" parTransId="{766FE3BF-9F55-4F5D-AFE2-0381B1F885DD}" sibTransId="{328F2FCC-AA8E-4236-A9B8-D0B7605881DC}"/>
    <dgm:cxn modelId="{6A1D4A78-A499-4C9F-B34D-C64E7CCA8FDE}" srcId="{B6A8260B-983F-4AFD-A471-FF90E0348E88}" destId="{5F53D317-B3BE-4073-9DF6-93427A63D377}" srcOrd="4" destOrd="0" parTransId="{D58286DA-E32E-4916-A9F5-2CC48061C7CC}" sibTransId="{19A9DC2B-95F8-44A3-A554-AD0DD67E1CFE}"/>
    <dgm:cxn modelId="{09DC8D8F-4955-48B0-B477-5C30BED9F54F}" srcId="{B6A8260B-983F-4AFD-A471-FF90E0348E88}" destId="{F593CB44-0C82-4597-8DE0-0130AA539A7A}" srcOrd="2" destOrd="0" parTransId="{5E09B3A2-D5FB-44EE-86A4-28731E23C338}" sibTransId="{792E7F9B-6DB0-4616-81DC-C06C79385A83}"/>
    <dgm:cxn modelId="{A44FD995-88D9-46EE-950B-EE3559D5BF64}" srcId="{B6A8260B-983F-4AFD-A471-FF90E0348E88}" destId="{4AF19906-4ECD-4637-9312-823917202CB1}" srcOrd="6" destOrd="0" parTransId="{48F84CE9-9C71-4BC3-9386-22CF6D249764}" sibTransId="{6AE5E4A0-1A93-45DA-8139-9A4FB9615FCF}"/>
    <dgm:cxn modelId="{62A61B98-DFB0-43B5-B509-37F460BD7ACE}" type="presOf" srcId="{9237ACAE-2D0D-46B9-A738-AD41BCFCEF26}" destId="{001853C9-9F55-41DB-8EDC-86C21CAB2E03}" srcOrd="0" destOrd="0" presId="urn:microsoft.com/office/officeart/2008/layout/VerticalCurvedList"/>
    <dgm:cxn modelId="{A04C34B4-E8EB-412F-BF73-B7F806130950}" type="presOf" srcId="{8DA04EB1-8688-4B9C-A14D-E311FCE8D888}" destId="{B8B231D6-9676-4A02-96EA-78D79D61B365}" srcOrd="0" destOrd="0" presId="urn:microsoft.com/office/officeart/2008/layout/VerticalCurvedList"/>
    <dgm:cxn modelId="{1422ADB6-2772-426A-81A1-A5963209A845}" type="presOf" srcId="{9DA2F5FA-9E87-487A-B455-BCB7FC5A8D69}" destId="{14E0FDDD-D92A-46FF-A574-0116817967CD}" srcOrd="0" destOrd="0" presId="urn:microsoft.com/office/officeart/2008/layout/VerticalCurvedList"/>
    <dgm:cxn modelId="{2FAEBFB8-9AC9-48D5-9923-CBE3E1BB414C}" type="presOf" srcId="{B6A8260B-983F-4AFD-A471-FF90E0348E88}" destId="{C78A1EB9-D712-4B8E-B50C-21BB023A5D50}" srcOrd="0" destOrd="0" presId="urn:microsoft.com/office/officeart/2008/layout/VerticalCurvedList"/>
    <dgm:cxn modelId="{36F6B0BC-AC69-4CC5-A93C-AA5DCCC43CDB}" type="presOf" srcId="{F593CB44-0C82-4597-8DE0-0130AA539A7A}" destId="{E7AE4CC3-0694-4F0C-B213-449C55A21E65}" srcOrd="0" destOrd="0" presId="urn:microsoft.com/office/officeart/2008/layout/VerticalCurvedList"/>
    <dgm:cxn modelId="{6E8755C3-DC5C-4A01-831C-E455D704014D}" srcId="{B6A8260B-983F-4AFD-A471-FF90E0348E88}" destId="{8DA04EB1-8688-4B9C-A14D-E311FCE8D888}" srcOrd="1" destOrd="0" parTransId="{6C4525C4-ACC5-4BE3-8A6A-CDD8EB274512}" sibTransId="{664944B4-00D0-42F7-9BA2-4FA02D08EB44}"/>
    <dgm:cxn modelId="{F61275D8-CD74-4551-A7D5-14018AAF72B9}" type="presOf" srcId="{B6CDEA02-74D3-4FBF-9578-ECD62215AAE1}" destId="{C92E7072-9F90-49CA-8198-C74897B164CD}" srcOrd="0" destOrd="0" presId="urn:microsoft.com/office/officeart/2008/layout/VerticalCurvedList"/>
    <dgm:cxn modelId="{202A5BB6-2E86-4EAF-A677-357FC981C678}" type="presParOf" srcId="{C78A1EB9-D712-4B8E-B50C-21BB023A5D50}" destId="{D26B8341-F2CF-4556-A4A2-97B66DAB3DF6}" srcOrd="0" destOrd="0" presId="urn:microsoft.com/office/officeart/2008/layout/VerticalCurvedList"/>
    <dgm:cxn modelId="{0D5A72AA-CC48-4497-AA27-66D7680C3C52}" type="presParOf" srcId="{D26B8341-F2CF-4556-A4A2-97B66DAB3DF6}" destId="{BD91CF34-C437-4BBE-AFA4-FE7241273F37}" srcOrd="0" destOrd="0" presId="urn:microsoft.com/office/officeart/2008/layout/VerticalCurvedList"/>
    <dgm:cxn modelId="{19288318-84C7-4F6C-9D04-25D5A2EA0440}" type="presParOf" srcId="{BD91CF34-C437-4BBE-AFA4-FE7241273F37}" destId="{02F538E8-B9EB-466F-ADD1-75FBFD219F5B}" srcOrd="0" destOrd="0" presId="urn:microsoft.com/office/officeart/2008/layout/VerticalCurvedList"/>
    <dgm:cxn modelId="{3A2839C2-2077-4065-8171-CEA5C94F7D59}" type="presParOf" srcId="{BD91CF34-C437-4BBE-AFA4-FE7241273F37}" destId="{C92E7072-9F90-49CA-8198-C74897B164CD}" srcOrd="1" destOrd="0" presId="urn:microsoft.com/office/officeart/2008/layout/VerticalCurvedList"/>
    <dgm:cxn modelId="{C0A88F18-82AC-4714-B2A7-4C1B0D58E218}" type="presParOf" srcId="{BD91CF34-C437-4BBE-AFA4-FE7241273F37}" destId="{3C43DFB8-D644-4509-9E6C-CA40184F489F}" srcOrd="2" destOrd="0" presId="urn:microsoft.com/office/officeart/2008/layout/VerticalCurvedList"/>
    <dgm:cxn modelId="{54610224-7776-44CE-AB5F-9ABEFC1CFBD0}" type="presParOf" srcId="{BD91CF34-C437-4BBE-AFA4-FE7241273F37}" destId="{EE06E3D2-E129-49BB-BC47-EB36C11688BC}" srcOrd="3" destOrd="0" presId="urn:microsoft.com/office/officeart/2008/layout/VerticalCurvedList"/>
    <dgm:cxn modelId="{0C6B357F-10BD-4042-9A61-9ECAF14848FA}" type="presParOf" srcId="{D26B8341-F2CF-4556-A4A2-97B66DAB3DF6}" destId="{001853C9-9F55-41DB-8EDC-86C21CAB2E03}" srcOrd="1" destOrd="0" presId="urn:microsoft.com/office/officeart/2008/layout/VerticalCurvedList"/>
    <dgm:cxn modelId="{2AF826AF-188A-47D8-96D4-DFA13C4F39DE}" type="presParOf" srcId="{D26B8341-F2CF-4556-A4A2-97B66DAB3DF6}" destId="{BB9D596D-B4EA-4192-87D0-415271456D08}" srcOrd="2" destOrd="0" presId="urn:microsoft.com/office/officeart/2008/layout/VerticalCurvedList"/>
    <dgm:cxn modelId="{59228104-DD28-40E3-AA00-4D1906F26406}" type="presParOf" srcId="{BB9D596D-B4EA-4192-87D0-415271456D08}" destId="{64C4D7E0-7D5D-4CC1-8E27-6DC7FD3DA3A6}" srcOrd="0" destOrd="0" presId="urn:microsoft.com/office/officeart/2008/layout/VerticalCurvedList"/>
    <dgm:cxn modelId="{1A222EA1-126B-49D9-8D62-A3D15AF1AB59}" type="presParOf" srcId="{D26B8341-F2CF-4556-A4A2-97B66DAB3DF6}" destId="{B8B231D6-9676-4A02-96EA-78D79D61B365}" srcOrd="3" destOrd="0" presId="urn:microsoft.com/office/officeart/2008/layout/VerticalCurvedList"/>
    <dgm:cxn modelId="{86535C27-2888-4DD9-BFD3-518CA16F41B2}" type="presParOf" srcId="{D26B8341-F2CF-4556-A4A2-97B66DAB3DF6}" destId="{8A83B67B-7402-484E-A032-A145C24F120F}" srcOrd="4" destOrd="0" presId="urn:microsoft.com/office/officeart/2008/layout/VerticalCurvedList"/>
    <dgm:cxn modelId="{295ADE8C-6C84-49E8-BB7F-0D460C8B6B60}" type="presParOf" srcId="{8A83B67B-7402-484E-A032-A145C24F120F}" destId="{71E404AF-C654-4133-8139-DB82F00FE4C7}" srcOrd="0" destOrd="0" presId="urn:microsoft.com/office/officeart/2008/layout/VerticalCurvedList"/>
    <dgm:cxn modelId="{2CE20F65-90BB-4705-8ECC-F186B0EFE046}" type="presParOf" srcId="{D26B8341-F2CF-4556-A4A2-97B66DAB3DF6}" destId="{E7AE4CC3-0694-4F0C-B213-449C55A21E65}" srcOrd="5" destOrd="0" presId="urn:microsoft.com/office/officeart/2008/layout/VerticalCurvedList"/>
    <dgm:cxn modelId="{310BF08D-FD45-4D38-A1E4-96973C24C297}" type="presParOf" srcId="{D26B8341-F2CF-4556-A4A2-97B66DAB3DF6}" destId="{49FB0432-B551-43A3-B316-8D432C09779A}" srcOrd="6" destOrd="0" presId="urn:microsoft.com/office/officeart/2008/layout/VerticalCurvedList"/>
    <dgm:cxn modelId="{80AEC157-7021-4AD6-AB9D-3C0107D36B63}" type="presParOf" srcId="{49FB0432-B551-43A3-B316-8D432C09779A}" destId="{078D2C2C-9871-4D36-A329-656274BE0AD4}" srcOrd="0" destOrd="0" presId="urn:microsoft.com/office/officeart/2008/layout/VerticalCurvedList"/>
    <dgm:cxn modelId="{F3B01F12-66DF-4C9E-A7C2-78D7F117C09D}" type="presParOf" srcId="{D26B8341-F2CF-4556-A4A2-97B66DAB3DF6}" destId="{BF257B5D-D920-4F29-810C-E3865E7F3592}" srcOrd="7" destOrd="0" presId="urn:microsoft.com/office/officeart/2008/layout/VerticalCurvedList"/>
    <dgm:cxn modelId="{69714EFA-3D59-47FA-9591-4708C5B67BB8}" type="presParOf" srcId="{D26B8341-F2CF-4556-A4A2-97B66DAB3DF6}" destId="{E7248C30-0A07-46AE-9505-84D69DEEE720}" srcOrd="8" destOrd="0" presId="urn:microsoft.com/office/officeart/2008/layout/VerticalCurvedList"/>
    <dgm:cxn modelId="{3018703A-8668-4F8F-8CD1-5E879A5AB3B8}" type="presParOf" srcId="{E7248C30-0A07-46AE-9505-84D69DEEE720}" destId="{04A0DD5B-EBAB-47FE-8415-F9A3402958AB}" srcOrd="0" destOrd="0" presId="urn:microsoft.com/office/officeart/2008/layout/VerticalCurvedList"/>
    <dgm:cxn modelId="{240E506C-8995-4BA8-92CD-2DD4904DCFE6}" type="presParOf" srcId="{D26B8341-F2CF-4556-A4A2-97B66DAB3DF6}" destId="{4C6AB5F6-D87F-49AA-9B75-4B3016238ECD}" srcOrd="9" destOrd="0" presId="urn:microsoft.com/office/officeart/2008/layout/VerticalCurvedList"/>
    <dgm:cxn modelId="{07BCC4FB-73C1-45D7-98CF-299F2D7F644E}" type="presParOf" srcId="{D26B8341-F2CF-4556-A4A2-97B66DAB3DF6}" destId="{78F2B049-9265-497A-90CB-642DCFB586E6}" srcOrd="10" destOrd="0" presId="urn:microsoft.com/office/officeart/2008/layout/VerticalCurvedList"/>
    <dgm:cxn modelId="{DD5B08C0-5ED3-42DA-BED6-B3A0C0609A10}" type="presParOf" srcId="{78F2B049-9265-497A-90CB-642DCFB586E6}" destId="{13B66E2F-9A1C-4A1C-A34C-8F2D033661ED}" srcOrd="0" destOrd="0" presId="urn:microsoft.com/office/officeart/2008/layout/VerticalCurvedList"/>
    <dgm:cxn modelId="{87FA4DF7-5DE5-464C-B3B1-3ABB471A95E5}" type="presParOf" srcId="{D26B8341-F2CF-4556-A4A2-97B66DAB3DF6}" destId="{14E0FDDD-D92A-46FF-A574-0116817967CD}" srcOrd="11" destOrd="0" presId="urn:microsoft.com/office/officeart/2008/layout/VerticalCurvedList"/>
    <dgm:cxn modelId="{DD6714A7-7349-4F4C-ACAF-36529286DFE6}" type="presParOf" srcId="{D26B8341-F2CF-4556-A4A2-97B66DAB3DF6}" destId="{020D722C-D12B-477E-AF61-A5639B9642C1}" srcOrd="12" destOrd="0" presId="urn:microsoft.com/office/officeart/2008/layout/VerticalCurvedList"/>
    <dgm:cxn modelId="{4A4D1173-84B0-4B7E-ADB7-8BF32460D125}" type="presParOf" srcId="{020D722C-D12B-477E-AF61-A5639B9642C1}" destId="{0526F83B-2BA9-4088-8EEE-92162A176F34}" srcOrd="0" destOrd="0" presId="urn:microsoft.com/office/officeart/2008/layout/VerticalCurvedList"/>
    <dgm:cxn modelId="{70D75F45-DF09-43F5-A6CD-B9BFE7AC48E6}" type="presParOf" srcId="{D26B8341-F2CF-4556-A4A2-97B66DAB3DF6}" destId="{BB98C905-0780-43B4-8FFB-E415D96DF144}" srcOrd="13" destOrd="0" presId="urn:microsoft.com/office/officeart/2008/layout/VerticalCurvedList"/>
    <dgm:cxn modelId="{C1332287-E4A7-4DEA-945F-619D5FDF621A}" type="presParOf" srcId="{D26B8341-F2CF-4556-A4A2-97B66DAB3DF6}" destId="{5C55601C-6015-4B3A-8F5F-5FC775A2D606}" srcOrd="14" destOrd="0" presId="urn:microsoft.com/office/officeart/2008/layout/VerticalCurvedList"/>
    <dgm:cxn modelId="{7CDEB1A9-34E4-4A4B-97D5-67E296BFCBE8}" type="presParOf" srcId="{5C55601C-6015-4B3A-8F5F-5FC775A2D606}" destId="{0188A14F-928B-4495-81DD-002EFC0F964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E7072-9F90-49CA-8198-C74897B164CD}">
      <dsp:nvSpPr>
        <dsp:cNvPr id="0" name=""/>
        <dsp:cNvSpPr/>
      </dsp:nvSpPr>
      <dsp:spPr>
        <a:xfrm>
          <a:off x="-4313905" y="-661824"/>
          <a:ext cx="5140073" cy="5140073"/>
        </a:xfrm>
        <a:prstGeom prst="blockArc">
          <a:avLst>
            <a:gd name="adj1" fmla="val 18900000"/>
            <a:gd name="adj2" fmla="val 2700000"/>
            <a:gd name="adj3" fmla="val 42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1853C9-9F55-41DB-8EDC-86C21CAB2E03}">
      <dsp:nvSpPr>
        <dsp:cNvPr id="0" name=""/>
        <dsp:cNvSpPr/>
      </dsp:nvSpPr>
      <dsp:spPr>
        <a:xfrm>
          <a:off x="267722" y="173494"/>
          <a:ext cx="8506241"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MINING</a:t>
          </a:r>
        </a:p>
      </dsp:txBody>
      <dsp:txXfrm>
        <a:off x="267722" y="173494"/>
        <a:ext cx="8506241" cy="346836"/>
      </dsp:txXfrm>
    </dsp:sp>
    <dsp:sp modelId="{64C4D7E0-7D5D-4CC1-8E27-6DC7FD3DA3A6}">
      <dsp:nvSpPr>
        <dsp:cNvPr id="0" name=""/>
        <dsp:cNvSpPr/>
      </dsp:nvSpPr>
      <dsp:spPr>
        <a:xfrm>
          <a:off x="50949" y="130140"/>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B231D6-9676-4A02-96EA-78D79D61B365}">
      <dsp:nvSpPr>
        <dsp:cNvPr id="0" name=""/>
        <dsp:cNvSpPr/>
      </dsp:nvSpPr>
      <dsp:spPr>
        <a:xfrm>
          <a:off x="581813" y="694054"/>
          <a:ext cx="819214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CLEANING</a:t>
          </a:r>
        </a:p>
      </dsp:txBody>
      <dsp:txXfrm>
        <a:off x="581813" y="694054"/>
        <a:ext cx="8192149" cy="346836"/>
      </dsp:txXfrm>
    </dsp:sp>
    <dsp:sp modelId="{71E404AF-C654-4133-8139-DB82F00FE4C7}">
      <dsp:nvSpPr>
        <dsp:cNvPr id="0" name=""/>
        <dsp:cNvSpPr/>
      </dsp:nvSpPr>
      <dsp:spPr>
        <a:xfrm>
          <a:off x="365040" y="650700"/>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AE4CC3-0694-4F0C-B213-449C55A21E65}">
      <dsp:nvSpPr>
        <dsp:cNvPr id="0" name=""/>
        <dsp:cNvSpPr/>
      </dsp:nvSpPr>
      <dsp:spPr>
        <a:xfrm>
          <a:off x="753934" y="1214233"/>
          <a:ext cx="802002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EXPLORATORY DATA ANALYSIS</a:t>
          </a:r>
        </a:p>
      </dsp:txBody>
      <dsp:txXfrm>
        <a:off x="753934" y="1214233"/>
        <a:ext cx="8020029" cy="346836"/>
      </dsp:txXfrm>
    </dsp:sp>
    <dsp:sp modelId="{078D2C2C-9871-4D36-A329-656274BE0AD4}">
      <dsp:nvSpPr>
        <dsp:cNvPr id="0" name=""/>
        <dsp:cNvSpPr/>
      </dsp:nvSpPr>
      <dsp:spPr>
        <a:xfrm>
          <a:off x="537161" y="1170878"/>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257B5D-D920-4F29-810C-E3865E7F3592}">
      <dsp:nvSpPr>
        <dsp:cNvPr id="0" name=""/>
        <dsp:cNvSpPr/>
      </dsp:nvSpPr>
      <dsp:spPr>
        <a:xfrm>
          <a:off x="808891" y="1734793"/>
          <a:ext cx="7965072"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OUTLIER TREATMENT</a:t>
          </a:r>
        </a:p>
      </dsp:txBody>
      <dsp:txXfrm>
        <a:off x="808891" y="1734793"/>
        <a:ext cx="7965072" cy="346836"/>
      </dsp:txXfrm>
    </dsp:sp>
    <dsp:sp modelId="{04A0DD5B-EBAB-47FE-8415-F9A3402958AB}">
      <dsp:nvSpPr>
        <dsp:cNvPr id="0" name=""/>
        <dsp:cNvSpPr/>
      </dsp:nvSpPr>
      <dsp:spPr>
        <a:xfrm>
          <a:off x="592118" y="1691439"/>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6AB5F6-D87F-49AA-9B75-4B3016238ECD}">
      <dsp:nvSpPr>
        <dsp:cNvPr id="0" name=""/>
        <dsp:cNvSpPr/>
      </dsp:nvSpPr>
      <dsp:spPr>
        <a:xfrm>
          <a:off x="753934" y="2255353"/>
          <a:ext cx="802002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VISUALIZATION</a:t>
          </a:r>
        </a:p>
      </dsp:txBody>
      <dsp:txXfrm>
        <a:off x="753934" y="2255353"/>
        <a:ext cx="8020029" cy="346836"/>
      </dsp:txXfrm>
    </dsp:sp>
    <dsp:sp modelId="{13B66E2F-9A1C-4A1C-A34C-8F2D033661ED}">
      <dsp:nvSpPr>
        <dsp:cNvPr id="0" name=""/>
        <dsp:cNvSpPr/>
      </dsp:nvSpPr>
      <dsp:spPr>
        <a:xfrm>
          <a:off x="537161" y="2211999"/>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E0FDDD-D92A-46FF-A574-0116817967CD}">
      <dsp:nvSpPr>
        <dsp:cNvPr id="0" name=""/>
        <dsp:cNvSpPr/>
      </dsp:nvSpPr>
      <dsp:spPr>
        <a:xfrm>
          <a:off x="581813" y="2775532"/>
          <a:ext cx="819214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MODEL EVALUATION</a:t>
          </a:r>
        </a:p>
      </dsp:txBody>
      <dsp:txXfrm>
        <a:off x="581813" y="2775532"/>
        <a:ext cx="8192149" cy="346836"/>
      </dsp:txXfrm>
    </dsp:sp>
    <dsp:sp modelId="{0526F83B-2BA9-4088-8EEE-92162A176F34}">
      <dsp:nvSpPr>
        <dsp:cNvPr id="0" name=""/>
        <dsp:cNvSpPr/>
      </dsp:nvSpPr>
      <dsp:spPr>
        <a:xfrm>
          <a:off x="365040" y="2732177"/>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98C905-0780-43B4-8FFB-E415D96DF144}">
      <dsp:nvSpPr>
        <dsp:cNvPr id="0" name=""/>
        <dsp:cNvSpPr/>
      </dsp:nvSpPr>
      <dsp:spPr>
        <a:xfrm>
          <a:off x="267722" y="3296092"/>
          <a:ext cx="8506241"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b="0" i="0" kern="1200" dirty="0"/>
            <a:t>CROSS VALIDATION</a:t>
          </a:r>
          <a:endParaRPr lang="en-IN" sz="1800" kern="1200" dirty="0"/>
        </a:p>
      </dsp:txBody>
      <dsp:txXfrm>
        <a:off x="267722" y="3296092"/>
        <a:ext cx="8506241" cy="346836"/>
      </dsp:txXfrm>
    </dsp:sp>
    <dsp:sp modelId="{0188A14F-928B-4495-81DD-002EFC0F964A}">
      <dsp:nvSpPr>
        <dsp:cNvPr id="0" name=""/>
        <dsp:cNvSpPr/>
      </dsp:nvSpPr>
      <dsp:spPr>
        <a:xfrm>
          <a:off x="50949" y="3252738"/>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7EBAD-FCF6-430A-832B-E46AD1E73EB1}" type="datetimeFigureOut">
              <a:rPr lang="en-IN" smtClean="0"/>
              <a:t>13-03-2023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97A3C-1B75-4573-BC97-B9F2851CF85B}" type="slidenum">
              <a:rPr lang="en-IN" smtClean="0"/>
              <a:t>‹#›</a:t>
            </a:fld>
            <a:endParaRPr lang="en-IN"/>
          </a:p>
        </p:txBody>
      </p:sp>
    </p:spTree>
    <p:extLst>
      <p:ext uri="{BB962C8B-B14F-4D97-AF65-F5344CB8AC3E}">
        <p14:creationId xmlns:p14="http://schemas.microsoft.com/office/powerpoint/2010/main" val="411682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25637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97932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632354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4137647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369178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66B3908-8618-4369-A462-68458BAAABED}" type="datetimeFigureOut">
              <a:rPr lang="en-IN" smtClean="0"/>
              <a:t>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689736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66B3908-8618-4369-A462-68458BAAABED}" type="datetimeFigureOut">
              <a:rPr lang="en-IN" smtClean="0"/>
              <a:t>13-03-2023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576968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777126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27853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57471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175830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6B3908-8618-4369-A462-68458BAAABE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11505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6B3908-8618-4369-A462-68458BAAABED}" type="datetimeFigureOut">
              <a:rPr lang="en-IN" smtClean="0"/>
              <a:t>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42126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6B3908-8618-4369-A462-68458BAAABED}" type="datetimeFigureOut">
              <a:rPr lang="en-IN" smtClean="0"/>
              <a:t>13-03-2023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415310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6B3908-8618-4369-A462-68458BAAABED}" type="datetimeFigureOut">
              <a:rPr lang="en-IN" smtClean="0"/>
              <a:t>13-03-2023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45127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70246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99654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66B3908-8618-4369-A462-68458BAAABED}" type="datetimeFigureOut">
              <a:rPr lang="en-IN" smtClean="0"/>
              <a:t>13-03-2023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36C4FBB-7BDD-4735-899C-BE86A5E5598A}" type="slidenum">
              <a:rPr lang="en-IN" smtClean="0"/>
              <a:t>‹#›</a:t>
            </a:fld>
            <a:endParaRPr lang="en-IN"/>
          </a:p>
        </p:txBody>
      </p:sp>
    </p:spTree>
    <p:extLst>
      <p:ext uri="{BB962C8B-B14F-4D97-AF65-F5344CB8AC3E}">
        <p14:creationId xmlns:p14="http://schemas.microsoft.com/office/powerpoint/2010/main" val="37823952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A0E1-6CB9-BE0F-6E96-09E41794143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FD0A1C0-880F-FBA8-7BD8-40018A76E3C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51D2D2B-121F-F42E-4352-B5CAEC019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9" y="0"/>
            <a:ext cx="12263918" cy="6858000"/>
          </a:xfrm>
          <a:prstGeom prst="rect">
            <a:avLst/>
          </a:prstGeom>
        </p:spPr>
      </p:pic>
      <p:sp>
        <p:nvSpPr>
          <p:cNvPr id="7" name="TextBox 6">
            <a:extLst>
              <a:ext uri="{FF2B5EF4-FFF2-40B4-BE49-F238E27FC236}">
                <a16:creationId xmlns:a16="http://schemas.microsoft.com/office/drawing/2014/main" id="{6EDEFFC1-20E6-A80D-146F-1E1FC5281E94}"/>
              </a:ext>
            </a:extLst>
          </p:cNvPr>
          <p:cNvSpPr txBox="1"/>
          <p:nvPr/>
        </p:nvSpPr>
        <p:spPr>
          <a:xfrm>
            <a:off x="1262189" y="130318"/>
            <a:ext cx="8611189" cy="1107996"/>
          </a:xfrm>
          <a:prstGeom prst="rect">
            <a:avLst/>
          </a:prstGeom>
          <a:noFill/>
        </p:spPr>
        <p:txBody>
          <a:bodyPr wrap="square" rtlCol="0">
            <a:spAutoFit/>
          </a:bodyPr>
          <a:lstStyle/>
          <a:p>
            <a:pPr algn="ctr"/>
            <a:r>
              <a:rPr lang="en-IN" sz="4800" b="1" dirty="0">
                <a:solidFill>
                  <a:schemeClr val="accent5">
                    <a:lumMod val="20000"/>
                    <a:lumOff val="80000"/>
                  </a:schemeClr>
                </a:solidFill>
                <a:effectLst/>
                <a:latin typeface="Times New Roman" panose="02020603050405020304" pitchFamily="18" charset="0"/>
                <a:cs typeface="Times New Roman" panose="02020603050405020304" pitchFamily="18" charset="0"/>
              </a:rPr>
              <a:t>Chennai House Price Prediction</a:t>
            </a:r>
          </a:p>
          <a:p>
            <a:endParaRPr lang="en-IN" dirty="0"/>
          </a:p>
        </p:txBody>
      </p:sp>
      <p:sp>
        <p:nvSpPr>
          <p:cNvPr id="8" name="TextBox 7">
            <a:extLst>
              <a:ext uri="{FF2B5EF4-FFF2-40B4-BE49-F238E27FC236}">
                <a16:creationId xmlns:a16="http://schemas.microsoft.com/office/drawing/2014/main" id="{B49DBA67-E2C9-1A30-6BDE-DF2331F66826}"/>
              </a:ext>
            </a:extLst>
          </p:cNvPr>
          <p:cNvSpPr txBox="1"/>
          <p:nvPr/>
        </p:nvSpPr>
        <p:spPr>
          <a:xfrm>
            <a:off x="263352" y="5802124"/>
            <a:ext cx="4484670" cy="892552"/>
          </a:xfrm>
          <a:prstGeom prst="rect">
            <a:avLst/>
          </a:prstGeom>
          <a:noFill/>
        </p:spPr>
        <p:txBody>
          <a:bodyPr wrap="square" rtlCol="0">
            <a:spAutoFit/>
          </a:bodyPr>
          <a:lstStyle/>
          <a:p>
            <a:pPr algn="ctr"/>
            <a:r>
              <a:rPr lang="en-US" sz="2400" dirty="0">
                <a:latin typeface="Algerian" panose="04020705040A02060702" pitchFamily="82" charset="0"/>
              </a:rPr>
              <a:t>  </a:t>
            </a:r>
            <a:r>
              <a:rPr lang="en-US" sz="2000" dirty="0">
                <a:latin typeface="Algerian" panose="04020705040A02060702" pitchFamily="82" charset="0"/>
              </a:rPr>
              <a:t>SUBMITTED BY :</a:t>
            </a:r>
          </a:p>
          <a:p>
            <a:pPr algn="ctr"/>
            <a:r>
              <a:rPr lang="en-US" sz="2800" dirty="0">
                <a:latin typeface="Algerian" panose="04020705040A02060702" pitchFamily="82" charset="0"/>
              </a:rPr>
              <a:t>Godwin </a:t>
            </a:r>
            <a:r>
              <a:rPr lang="en-US" sz="2800" dirty="0" err="1">
                <a:latin typeface="Algerian" panose="04020705040A02060702" pitchFamily="82" charset="0"/>
              </a:rPr>
              <a:t>saginal</a:t>
            </a:r>
            <a:endParaRPr lang="en-IN" sz="2800" dirty="0">
              <a:latin typeface="Algerian" panose="04020705040A02060702" pitchFamily="82" charset="0"/>
            </a:endParaRPr>
          </a:p>
        </p:txBody>
      </p:sp>
    </p:spTree>
    <p:extLst>
      <p:ext uri="{BB962C8B-B14F-4D97-AF65-F5344CB8AC3E}">
        <p14:creationId xmlns:p14="http://schemas.microsoft.com/office/powerpoint/2010/main" val="1816069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7B89-8E00-4E3B-79D0-7767C0ACE3C4}"/>
              </a:ext>
            </a:extLst>
          </p:cNvPr>
          <p:cNvSpPr>
            <a:spLocks noGrp="1"/>
          </p:cNvSpPr>
          <p:nvPr>
            <p:ph type="title"/>
          </p:nvPr>
        </p:nvSpPr>
        <p:spPr/>
        <p:txBody>
          <a:bodyPr/>
          <a:lstStyle/>
          <a:p>
            <a:r>
              <a:rPr lang="en-IN" dirty="0"/>
              <a:t>DATA CLEANING</a:t>
            </a:r>
          </a:p>
        </p:txBody>
      </p:sp>
      <p:pic>
        <p:nvPicPr>
          <p:cNvPr id="5" name="Picture 4">
            <a:extLst>
              <a:ext uri="{FF2B5EF4-FFF2-40B4-BE49-F238E27FC236}">
                <a16:creationId xmlns:a16="http://schemas.microsoft.com/office/drawing/2014/main" id="{F9753A33-893B-45C2-7AC3-46875EAFE635}"/>
              </a:ext>
            </a:extLst>
          </p:cNvPr>
          <p:cNvPicPr>
            <a:picLocks noChangeAspect="1"/>
          </p:cNvPicPr>
          <p:nvPr/>
        </p:nvPicPr>
        <p:blipFill>
          <a:blip r:embed="rId2"/>
          <a:stretch>
            <a:fillRect/>
          </a:stretch>
        </p:blipFill>
        <p:spPr>
          <a:xfrm>
            <a:off x="551384" y="2420888"/>
            <a:ext cx="3528392" cy="4159464"/>
          </a:xfrm>
          <a:prstGeom prst="rect">
            <a:avLst/>
          </a:prstGeom>
        </p:spPr>
      </p:pic>
      <p:pic>
        <p:nvPicPr>
          <p:cNvPr id="7" name="Picture 6">
            <a:extLst>
              <a:ext uri="{FF2B5EF4-FFF2-40B4-BE49-F238E27FC236}">
                <a16:creationId xmlns:a16="http://schemas.microsoft.com/office/drawing/2014/main" id="{9CBD59C0-C9B3-362C-D97D-FC87C546E783}"/>
              </a:ext>
            </a:extLst>
          </p:cNvPr>
          <p:cNvPicPr>
            <a:picLocks noChangeAspect="1"/>
          </p:cNvPicPr>
          <p:nvPr/>
        </p:nvPicPr>
        <p:blipFill>
          <a:blip r:embed="rId3"/>
          <a:stretch>
            <a:fillRect/>
          </a:stretch>
        </p:blipFill>
        <p:spPr>
          <a:xfrm>
            <a:off x="4851333" y="2636912"/>
            <a:ext cx="6521785" cy="1584176"/>
          </a:xfrm>
          <a:prstGeom prst="rect">
            <a:avLst/>
          </a:prstGeom>
        </p:spPr>
      </p:pic>
      <p:pic>
        <p:nvPicPr>
          <p:cNvPr id="9" name="Picture 8">
            <a:extLst>
              <a:ext uri="{FF2B5EF4-FFF2-40B4-BE49-F238E27FC236}">
                <a16:creationId xmlns:a16="http://schemas.microsoft.com/office/drawing/2014/main" id="{FDB11626-7EB3-D94C-851B-B2E4C9D63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824" y="4221088"/>
            <a:ext cx="3620934" cy="2304256"/>
          </a:xfrm>
          <a:prstGeom prst="rect">
            <a:avLst/>
          </a:prstGeom>
        </p:spPr>
      </p:pic>
      <p:pic>
        <p:nvPicPr>
          <p:cNvPr id="11" name="Picture 10">
            <a:extLst>
              <a:ext uri="{FF2B5EF4-FFF2-40B4-BE49-F238E27FC236}">
                <a16:creationId xmlns:a16="http://schemas.microsoft.com/office/drawing/2014/main" id="{A3464061-B948-FF0B-DE4F-D5D78822E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272" y="4077072"/>
            <a:ext cx="3240360" cy="2428161"/>
          </a:xfrm>
          <a:prstGeom prst="rect">
            <a:avLst/>
          </a:prstGeom>
        </p:spPr>
      </p:pic>
    </p:spTree>
    <p:extLst>
      <p:ext uri="{BB962C8B-B14F-4D97-AF65-F5344CB8AC3E}">
        <p14:creationId xmlns:p14="http://schemas.microsoft.com/office/powerpoint/2010/main" val="1219739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93A2-4C3D-2A17-CE25-A8DB88F6928E}"/>
              </a:ext>
            </a:extLst>
          </p:cNvPr>
          <p:cNvSpPr>
            <a:spLocks noGrp="1"/>
          </p:cNvSpPr>
          <p:nvPr>
            <p:ph type="title"/>
          </p:nvPr>
        </p:nvSpPr>
        <p:spPr/>
        <p:txBody>
          <a:bodyPr/>
          <a:lstStyle/>
          <a:p>
            <a:r>
              <a:rPr lang="en-IN" dirty="0"/>
              <a:t>EXPLORATORY DATA ANALYSIS</a:t>
            </a:r>
          </a:p>
        </p:txBody>
      </p:sp>
      <p:sp>
        <p:nvSpPr>
          <p:cNvPr id="9" name="Content Placeholder 8">
            <a:extLst>
              <a:ext uri="{FF2B5EF4-FFF2-40B4-BE49-F238E27FC236}">
                <a16:creationId xmlns:a16="http://schemas.microsoft.com/office/drawing/2014/main" id="{163115EE-6E9B-102B-3503-DD591F9F7D78}"/>
              </a:ext>
            </a:extLst>
          </p:cNvPr>
          <p:cNvSpPr>
            <a:spLocks noGrp="1"/>
          </p:cNvSpPr>
          <p:nvPr>
            <p:ph idx="1"/>
          </p:nvPr>
        </p:nvSpPr>
        <p:spPr/>
        <p:txBody>
          <a:bodyPr/>
          <a:lstStyle/>
          <a:p>
            <a:r>
              <a:rPr lang="en-IN" dirty="0"/>
              <a:t>My sale price normally distributed and right tail</a:t>
            </a:r>
          </a:p>
        </p:txBody>
      </p:sp>
      <p:pic>
        <p:nvPicPr>
          <p:cNvPr id="11" name="Picture 10">
            <a:extLst>
              <a:ext uri="{FF2B5EF4-FFF2-40B4-BE49-F238E27FC236}">
                <a16:creationId xmlns:a16="http://schemas.microsoft.com/office/drawing/2014/main" id="{F409F4BB-3A2D-3C62-9471-4E07E54B3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3284984"/>
            <a:ext cx="5616624" cy="3166864"/>
          </a:xfrm>
          <a:prstGeom prst="rect">
            <a:avLst/>
          </a:prstGeom>
        </p:spPr>
      </p:pic>
      <p:pic>
        <p:nvPicPr>
          <p:cNvPr id="13" name="Picture 12">
            <a:extLst>
              <a:ext uri="{FF2B5EF4-FFF2-40B4-BE49-F238E27FC236}">
                <a16:creationId xmlns:a16="http://schemas.microsoft.com/office/drawing/2014/main" id="{8C377C91-BC5D-AAF7-2606-6930DFD92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3429000"/>
            <a:ext cx="5256584" cy="2880320"/>
          </a:xfrm>
          <a:prstGeom prst="rect">
            <a:avLst/>
          </a:prstGeom>
        </p:spPr>
      </p:pic>
    </p:spTree>
    <p:extLst>
      <p:ext uri="{BB962C8B-B14F-4D97-AF65-F5344CB8AC3E}">
        <p14:creationId xmlns:p14="http://schemas.microsoft.com/office/powerpoint/2010/main" val="4051139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1ADE-8318-5644-747B-8D3CC76B9CF4}"/>
              </a:ext>
            </a:extLst>
          </p:cNvPr>
          <p:cNvSpPr>
            <a:spLocks noGrp="1"/>
          </p:cNvSpPr>
          <p:nvPr>
            <p:ph type="title"/>
          </p:nvPr>
        </p:nvSpPr>
        <p:spPr/>
        <p:txBody>
          <a:bodyPr/>
          <a:lstStyle/>
          <a:p>
            <a:r>
              <a:rPr lang="en-IN" dirty="0"/>
              <a:t>EXPLORATORY DATA ANALYSIS</a:t>
            </a:r>
          </a:p>
        </p:txBody>
      </p:sp>
      <p:pic>
        <p:nvPicPr>
          <p:cNvPr id="4" name="Picture 3">
            <a:extLst>
              <a:ext uri="{FF2B5EF4-FFF2-40B4-BE49-F238E27FC236}">
                <a16:creationId xmlns:a16="http://schemas.microsoft.com/office/drawing/2014/main" id="{30EBF23E-543C-7275-5C18-91113FC36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1" y="2564904"/>
            <a:ext cx="5760640" cy="3960440"/>
          </a:xfrm>
          <a:prstGeom prst="rect">
            <a:avLst/>
          </a:prstGeom>
        </p:spPr>
      </p:pic>
      <p:pic>
        <p:nvPicPr>
          <p:cNvPr id="6" name="Picture 5">
            <a:extLst>
              <a:ext uri="{FF2B5EF4-FFF2-40B4-BE49-F238E27FC236}">
                <a16:creationId xmlns:a16="http://schemas.microsoft.com/office/drawing/2014/main" id="{516EB132-7DE0-DCF7-11B5-C5CDD281C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795" y="2708920"/>
            <a:ext cx="5786844" cy="3681460"/>
          </a:xfrm>
          <a:prstGeom prst="rect">
            <a:avLst/>
          </a:prstGeom>
        </p:spPr>
      </p:pic>
    </p:spTree>
    <p:extLst>
      <p:ext uri="{BB962C8B-B14F-4D97-AF65-F5344CB8AC3E}">
        <p14:creationId xmlns:p14="http://schemas.microsoft.com/office/powerpoint/2010/main" val="3720421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7E796E-C607-524D-F3A8-9846F1DFE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696"/>
            <a:ext cx="6023992" cy="2664296"/>
          </a:xfrm>
          <a:prstGeom prst="rect">
            <a:avLst/>
          </a:prstGeom>
        </p:spPr>
      </p:pic>
      <p:pic>
        <p:nvPicPr>
          <p:cNvPr id="4" name="Picture 3">
            <a:extLst>
              <a:ext uri="{FF2B5EF4-FFF2-40B4-BE49-F238E27FC236}">
                <a16:creationId xmlns:a16="http://schemas.microsoft.com/office/drawing/2014/main" id="{62369823-1C45-C987-9AE8-63CABF9CB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644" y="692696"/>
            <a:ext cx="5879976" cy="2736304"/>
          </a:xfrm>
          <a:prstGeom prst="rect">
            <a:avLst/>
          </a:prstGeom>
        </p:spPr>
      </p:pic>
      <p:pic>
        <p:nvPicPr>
          <p:cNvPr id="6" name="Picture 5">
            <a:extLst>
              <a:ext uri="{FF2B5EF4-FFF2-40B4-BE49-F238E27FC236}">
                <a16:creationId xmlns:a16="http://schemas.microsoft.com/office/drawing/2014/main" id="{B61281D6-FE4A-4FC6-FE9C-DE7837DAD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16" y="3573016"/>
            <a:ext cx="5879976" cy="3032046"/>
          </a:xfrm>
          <a:prstGeom prst="rect">
            <a:avLst/>
          </a:prstGeom>
        </p:spPr>
      </p:pic>
      <p:pic>
        <p:nvPicPr>
          <p:cNvPr id="8" name="Picture 7">
            <a:extLst>
              <a:ext uri="{FF2B5EF4-FFF2-40B4-BE49-F238E27FC236}">
                <a16:creationId xmlns:a16="http://schemas.microsoft.com/office/drawing/2014/main" id="{BDDEB5BF-6253-3C78-A4A6-D64EF424F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008" y="3573016"/>
            <a:ext cx="5807968" cy="2880320"/>
          </a:xfrm>
          <a:prstGeom prst="rect">
            <a:avLst/>
          </a:prstGeom>
        </p:spPr>
      </p:pic>
    </p:spTree>
    <p:extLst>
      <p:ext uri="{BB962C8B-B14F-4D97-AF65-F5344CB8AC3E}">
        <p14:creationId xmlns:p14="http://schemas.microsoft.com/office/powerpoint/2010/main" val="284003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35D8E5-73E7-6F20-1586-D9792EE8988C}"/>
              </a:ext>
            </a:extLst>
          </p:cNvPr>
          <p:cNvSpPr txBox="1"/>
          <p:nvPr/>
        </p:nvSpPr>
        <p:spPr>
          <a:xfrm>
            <a:off x="551384" y="404664"/>
            <a:ext cx="9793088" cy="923330"/>
          </a:xfrm>
          <a:prstGeom prst="rect">
            <a:avLst/>
          </a:prstGeom>
          <a:noFill/>
        </p:spPr>
        <p:txBody>
          <a:bodyPr wrap="square">
            <a:spAutoFit/>
          </a:bodyPr>
          <a:lstStyle/>
          <a:p>
            <a:r>
              <a:rPr lang="en-IN" dirty="0"/>
              <a:t>Heatmaps are very useful to find relations between two variables in a dataset.</a:t>
            </a:r>
          </a:p>
          <a:p>
            <a:r>
              <a:rPr lang="en-IN" dirty="0"/>
              <a:t>numerical columns there are some correlation between target and features which are shown in reddish colour.</a:t>
            </a:r>
          </a:p>
        </p:txBody>
      </p:sp>
      <p:pic>
        <p:nvPicPr>
          <p:cNvPr id="4" name="Picture 3">
            <a:extLst>
              <a:ext uri="{FF2B5EF4-FFF2-40B4-BE49-F238E27FC236}">
                <a16:creationId xmlns:a16="http://schemas.microsoft.com/office/drawing/2014/main" id="{B7D858B0-4A96-E750-2DB8-D0DE4C6FC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1484784"/>
            <a:ext cx="10801200" cy="5208216"/>
          </a:xfrm>
          <a:prstGeom prst="rect">
            <a:avLst/>
          </a:prstGeom>
        </p:spPr>
      </p:pic>
    </p:spTree>
    <p:extLst>
      <p:ext uri="{BB962C8B-B14F-4D97-AF65-F5344CB8AC3E}">
        <p14:creationId xmlns:p14="http://schemas.microsoft.com/office/powerpoint/2010/main" val="3202312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1131-20B9-3425-FD93-589F8EBC19BE}"/>
              </a:ext>
            </a:extLst>
          </p:cNvPr>
          <p:cNvSpPr>
            <a:spLocks noGrp="1"/>
          </p:cNvSpPr>
          <p:nvPr>
            <p:ph type="title"/>
          </p:nvPr>
        </p:nvSpPr>
        <p:spPr/>
        <p:txBody>
          <a:bodyPr/>
          <a:lstStyle/>
          <a:p>
            <a:r>
              <a:rPr lang="en-IN" dirty="0"/>
              <a:t>DISTRIBUTION OF DATA COLUMN WISE</a:t>
            </a:r>
          </a:p>
        </p:txBody>
      </p:sp>
      <p:pic>
        <p:nvPicPr>
          <p:cNvPr id="6" name="Content Placeholder 5">
            <a:extLst>
              <a:ext uri="{FF2B5EF4-FFF2-40B4-BE49-F238E27FC236}">
                <a16:creationId xmlns:a16="http://schemas.microsoft.com/office/drawing/2014/main" id="{B0F7B357-3133-ADC7-04E3-5D32DEEDB8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9856" y="188640"/>
            <a:ext cx="7128791" cy="6048672"/>
          </a:xfrm>
        </p:spPr>
      </p:pic>
      <p:sp>
        <p:nvSpPr>
          <p:cNvPr id="4" name="Text Placeholder 3">
            <a:extLst>
              <a:ext uri="{FF2B5EF4-FFF2-40B4-BE49-F238E27FC236}">
                <a16:creationId xmlns:a16="http://schemas.microsoft.com/office/drawing/2014/main" id="{AC6CE88C-E828-C343-6323-2B0C6D340D46}"/>
              </a:ext>
            </a:extLst>
          </p:cNvPr>
          <p:cNvSpPr>
            <a:spLocks noGrp="1"/>
          </p:cNvSpPr>
          <p:nvPr>
            <p:ph type="body" sz="half" idx="2"/>
          </p:nvPr>
        </p:nvSpPr>
        <p:spPr/>
        <p:txBody>
          <a:bodyPr/>
          <a:lstStyle/>
          <a:p>
            <a:r>
              <a:rPr lang="en-IN" dirty="0"/>
              <a:t>distribution of data in all the columns are normally distributed in most of the cases and in very few column the data is very slightly skewed.</a:t>
            </a:r>
          </a:p>
        </p:txBody>
      </p:sp>
    </p:spTree>
    <p:extLst>
      <p:ext uri="{BB962C8B-B14F-4D97-AF65-F5344CB8AC3E}">
        <p14:creationId xmlns:p14="http://schemas.microsoft.com/office/powerpoint/2010/main" val="106232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5F64-E322-AC61-090D-AB3881B696B2}"/>
              </a:ext>
            </a:extLst>
          </p:cNvPr>
          <p:cNvSpPr>
            <a:spLocks noGrp="1"/>
          </p:cNvSpPr>
          <p:nvPr>
            <p:ph type="title"/>
          </p:nvPr>
        </p:nvSpPr>
        <p:spPr/>
        <p:txBody>
          <a:bodyPr/>
          <a:lstStyle/>
          <a:p>
            <a:r>
              <a:rPr lang="en-IN" dirty="0"/>
              <a:t>FEATURE ENGINEERING</a:t>
            </a:r>
          </a:p>
        </p:txBody>
      </p:sp>
      <p:sp>
        <p:nvSpPr>
          <p:cNvPr id="3" name="Content Placeholder 2">
            <a:extLst>
              <a:ext uri="{FF2B5EF4-FFF2-40B4-BE49-F238E27FC236}">
                <a16:creationId xmlns:a16="http://schemas.microsoft.com/office/drawing/2014/main" id="{5FF7EC29-BCCF-AB06-E7E4-40E94147F93E}"/>
              </a:ext>
            </a:extLst>
          </p:cNvPr>
          <p:cNvSpPr>
            <a:spLocks noGrp="1"/>
          </p:cNvSpPr>
          <p:nvPr>
            <p:ph idx="1"/>
          </p:nvPr>
        </p:nvSpPr>
        <p:spPr>
          <a:xfrm>
            <a:off x="1154954" y="2603500"/>
            <a:ext cx="9333534" cy="3416300"/>
          </a:xfrm>
        </p:spPr>
        <p:txBody>
          <a:bodyPr>
            <a:normAutofit/>
          </a:bodyPr>
          <a:lstStyle/>
          <a:p>
            <a:r>
              <a:rPr lang="en-IN" sz="2400" dirty="0"/>
              <a:t>Feature engineering is the process of extracting features from raw data using domain knowledge and data mining techniques. These characteristics can help machine learning algorithms perform better. Feature engineering can be thought of as applied machine learning.</a:t>
            </a:r>
          </a:p>
          <a:p>
            <a:r>
              <a:rPr lang="en-IN" sz="2400" dirty="0"/>
              <a:t>In our dataset, dimensionality reduction techniques are used to remove rows that are insignificant in determining the house price.</a:t>
            </a:r>
          </a:p>
        </p:txBody>
      </p:sp>
    </p:spTree>
    <p:extLst>
      <p:ext uri="{BB962C8B-B14F-4D97-AF65-F5344CB8AC3E}">
        <p14:creationId xmlns:p14="http://schemas.microsoft.com/office/powerpoint/2010/main" val="1311268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354A-C8AB-9C50-0657-0A5BC11A3267}"/>
              </a:ext>
            </a:extLst>
          </p:cNvPr>
          <p:cNvSpPr>
            <a:spLocks noGrp="1"/>
          </p:cNvSpPr>
          <p:nvPr>
            <p:ph type="title"/>
          </p:nvPr>
        </p:nvSpPr>
        <p:spPr/>
        <p:txBody>
          <a:bodyPr/>
          <a:lstStyle/>
          <a:p>
            <a:r>
              <a:rPr lang="en-IN" dirty="0"/>
              <a:t>NUMERICAL COLUMNS</a:t>
            </a:r>
          </a:p>
        </p:txBody>
      </p:sp>
      <p:sp>
        <p:nvSpPr>
          <p:cNvPr id="3" name="Content Placeholder 2">
            <a:extLst>
              <a:ext uri="{FF2B5EF4-FFF2-40B4-BE49-F238E27FC236}">
                <a16:creationId xmlns:a16="http://schemas.microsoft.com/office/drawing/2014/main" id="{6B375FFA-9683-8101-9FAB-A7FF323516A1}"/>
              </a:ext>
            </a:extLst>
          </p:cNvPr>
          <p:cNvSpPr>
            <a:spLocks noGrp="1"/>
          </p:cNvSpPr>
          <p:nvPr>
            <p:ph idx="1"/>
          </p:nvPr>
        </p:nvSpPr>
        <p:spPr/>
        <p:txBody>
          <a:bodyPr>
            <a:normAutofit fontScale="92500" lnSpcReduction="10000"/>
          </a:bodyPr>
          <a:lstStyle/>
          <a:p>
            <a:r>
              <a:rPr lang="en-IN" dirty="0"/>
              <a:t>Continues numerical variable Here we are plotting all our Continues numerical variable columns with total price of the house to figure out, is there any relation between Continues numerical variable features column and total sales.</a:t>
            </a:r>
          </a:p>
          <a:p>
            <a:r>
              <a:rPr lang="en-IN" dirty="0"/>
              <a:t>In </a:t>
            </a:r>
            <a:r>
              <a:rPr lang="en-IN" dirty="0" err="1"/>
              <a:t>qs_overall</a:t>
            </a:r>
            <a:r>
              <a:rPr lang="en-IN" dirty="0"/>
              <a:t> we didn't find any relation so this feature will be of no use or very less us for us so we will drop it.</a:t>
            </a:r>
          </a:p>
          <a:p>
            <a:r>
              <a:rPr lang="en-IN" dirty="0"/>
              <a:t>In </a:t>
            </a:r>
            <a:r>
              <a:rPr lang="en-IN" dirty="0" err="1"/>
              <a:t>int_sqft</a:t>
            </a:r>
            <a:r>
              <a:rPr lang="en-IN" dirty="0"/>
              <a:t> we find good relation so this feature will be very important for us so we will keep it.</a:t>
            </a:r>
          </a:p>
          <a:p>
            <a:r>
              <a:rPr lang="en-IN" dirty="0"/>
              <a:t>In </a:t>
            </a:r>
            <a:r>
              <a:rPr lang="en-IN" dirty="0" err="1"/>
              <a:t>dist_mainroad</a:t>
            </a:r>
            <a:r>
              <a:rPr lang="en-IN" dirty="0"/>
              <a:t> we didn't find any relation so this feature will be of no use or very less us for us so we will drop it.</a:t>
            </a:r>
          </a:p>
          <a:p>
            <a:r>
              <a:rPr lang="en-IN" dirty="0"/>
              <a:t>In </a:t>
            </a:r>
            <a:r>
              <a:rPr lang="en-IN" dirty="0" err="1"/>
              <a:t>property_age</a:t>
            </a:r>
            <a:r>
              <a:rPr lang="en-IN" dirty="0"/>
              <a:t> we find small relation so this feature will be useful for us so we will keep it.</a:t>
            </a:r>
          </a:p>
          <a:p>
            <a:endParaRPr lang="en-IN" dirty="0"/>
          </a:p>
        </p:txBody>
      </p:sp>
    </p:spTree>
    <p:extLst>
      <p:ext uri="{BB962C8B-B14F-4D97-AF65-F5344CB8AC3E}">
        <p14:creationId xmlns:p14="http://schemas.microsoft.com/office/powerpoint/2010/main" val="376617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ECFB-B1DE-0D6F-FDFE-B7D3E25A21A4}"/>
              </a:ext>
            </a:extLst>
          </p:cNvPr>
          <p:cNvSpPr>
            <a:spLocks noGrp="1"/>
          </p:cNvSpPr>
          <p:nvPr>
            <p:ph type="title"/>
          </p:nvPr>
        </p:nvSpPr>
        <p:spPr>
          <a:xfrm>
            <a:off x="1154954" y="973668"/>
            <a:ext cx="9837590" cy="706964"/>
          </a:xfrm>
        </p:spPr>
        <p:txBody>
          <a:bodyPr/>
          <a:lstStyle/>
          <a:p>
            <a:r>
              <a:rPr lang="en-IN" sz="2800" dirty="0"/>
              <a:t>CONTINUES NUMERICAL VARIABLE VS TOTAL PRICE</a:t>
            </a:r>
          </a:p>
        </p:txBody>
      </p:sp>
      <p:pic>
        <p:nvPicPr>
          <p:cNvPr id="5" name="Content Placeholder 4">
            <a:extLst>
              <a:ext uri="{FF2B5EF4-FFF2-40B4-BE49-F238E27FC236}">
                <a16:creationId xmlns:a16="http://schemas.microsoft.com/office/drawing/2014/main" id="{0089EC14-AA55-2E0B-1C45-1AF33DDDD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432" y="2420888"/>
            <a:ext cx="10225135" cy="4032448"/>
          </a:xfrm>
        </p:spPr>
      </p:pic>
    </p:spTree>
    <p:extLst>
      <p:ext uri="{BB962C8B-B14F-4D97-AF65-F5344CB8AC3E}">
        <p14:creationId xmlns:p14="http://schemas.microsoft.com/office/powerpoint/2010/main" val="1612457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4211-8C17-8C9E-73BE-DFA7A39D0C7C}"/>
              </a:ext>
            </a:extLst>
          </p:cNvPr>
          <p:cNvSpPr>
            <a:spLocks noGrp="1"/>
          </p:cNvSpPr>
          <p:nvPr>
            <p:ph type="title"/>
          </p:nvPr>
        </p:nvSpPr>
        <p:spPr/>
        <p:txBody>
          <a:bodyPr/>
          <a:lstStyle/>
          <a:p>
            <a:r>
              <a:rPr lang="en-IN" dirty="0"/>
              <a:t>DISCRETE NUMERICAL VARIABLE</a:t>
            </a:r>
          </a:p>
        </p:txBody>
      </p:sp>
      <p:sp>
        <p:nvSpPr>
          <p:cNvPr id="3" name="Content Placeholder 2">
            <a:extLst>
              <a:ext uri="{FF2B5EF4-FFF2-40B4-BE49-F238E27FC236}">
                <a16:creationId xmlns:a16="http://schemas.microsoft.com/office/drawing/2014/main" id="{A230D7A5-449E-2673-9493-ED95DE2214D8}"/>
              </a:ext>
            </a:extLst>
          </p:cNvPr>
          <p:cNvSpPr>
            <a:spLocks noGrp="1"/>
          </p:cNvSpPr>
          <p:nvPr>
            <p:ph idx="1"/>
          </p:nvPr>
        </p:nvSpPr>
        <p:spPr/>
        <p:txBody>
          <a:bodyPr>
            <a:normAutofit fontScale="92500" lnSpcReduction="20000"/>
          </a:bodyPr>
          <a:lstStyle/>
          <a:p>
            <a:r>
              <a:rPr lang="en-IN" dirty="0"/>
              <a:t>In </a:t>
            </a:r>
            <a:r>
              <a:rPr lang="en-IN" dirty="0" err="1"/>
              <a:t>n_bedroom</a:t>
            </a:r>
            <a:r>
              <a:rPr lang="en-IN" dirty="0"/>
              <a:t> we find good relation so this feature will be very important for us so we will keep it.</a:t>
            </a:r>
          </a:p>
          <a:p>
            <a:r>
              <a:rPr lang="en-IN" dirty="0"/>
              <a:t>    In </a:t>
            </a:r>
            <a:r>
              <a:rPr lang="en-IN" dirty="0" err="1"/>
              <a:t>n_bathroom</a:t>
            </a:r>
            <a:r>
              <a:rPr lang="en-IN" dirty="0"/>
              <a:t> we find small relation so this feature will be useful for us so we will keep it.</a:t>
            </a:r>
          </a:p>
          <a:p>
            <a:r>
              <a:rPr lang="en-IN" dirty="0"/>
              <a:t>    In </a:t>
            </a:r>
            <a:r>
              <a:rPr lang="en-IN" dirty="0" err="1"/>
              <a:t>n_room</a:t>
            </a:r>
            <a:r>
              <a:rPr lang="en-IN" dirty="0"/>
              <a:t> we find good relation so this feature will be very important for us so we will keep it.</a:t>
            </a:r>
          </a:p>
          <a:p>
            <a:r>
              <a:rPr lang="en-IN" dirty="0"/>
              <a:t>    In </a:t>
            </a:r>
            <a:r>
              <a:rPr lang="en-IN" dirty="0" err="1"/>
              <a:t>qs_rooms</a:t>
            </a:r>
            <a:r>
              <a:rPr lang="en-IN" dirty="0"/>
              <a:t> we didn't find any relation so this feature will be of no use or very less us for us so we will drop it.</a:t>
            </a:r>
          </a:p>
          <a:p>
            <a:r>
              <a:rPr lang="en-IN" dirty="0"/>
              <a:t>    In </a:t>
            </a:r>
            <a:r>
              <a:rPr lang="en-IN" dirty="0" err="1"/>
              <a:t>qs_bathroom</a:t>
            </a:r>
            <a:r>
              <a:rPr lang="en-IN" dirty="0"/>
              <a:t> we didn't find any relation so this feature will be of no use or very less us for us so we will drop it.</a:t>
            </a:r>
          </a:p>
          <a:p>
            <a:r>
              <a:rPr lang="en-IN" dirty="0"/>
              <a:t>    In </a:t>
            </a:r>
            <a:r>
              <a:rPr lang="en-IN" dirty="0" err="1"/>
              <a:t>qs_bedroom</a:t>
            </a:r>
            <a:r>
              <a:rPr lang="en-IN" dirty="0"/>
              <a:t> we didn't find any relation so this feature will be of no use or very less us for us so we will drop it.</a:t>
            </a:r>
          </a:p>
        </p:txBody>
      </p:sp>
    </p:spTree>
    <p:extLst>
      <p:ext uri="{BB962C8B-B14F-4D97-AF65-F5344CB8AC3E}">
        <p14:creationId xmlns:p14="http://schemas.microsoft.com/office/powerpoint/2010/main" val="251818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F871-A5B7-DBA1-9020-D0440346E1B8}"/>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9BC7333D-2DB0-570F-B202-7EB52C744147}"/>
              </a:ext>
            </a:extLst>
          </p:cNvPr>
          <p:cNvSpPr>
            <a:spLocks noGrp="1"/>
          </p:cNvSpPr>
          <p:nvPr>
            <p:ph idx="1"/>
          </p:nvPr>
        </p:nvSpPr>
        <p:spPr>
          <a:xfrm>
            <a:off x="1154954" y="2603499"/>
            <a:ext cx="8825659" cy="3858945"/>
          </a:xfrm>
        </p:spPr>
        <p:txBody>
          <a:bodyPr numCol="2">
            <a:normAutofit/>
          </a:bodyPr>
          <a:lstStyle/>
          <a:p>
            <a:r>
              <a:rPr lang="en-IN" dirty="0"/>
              <a:t>Abstract</a:t>
            </a:r>
          </a:p>
          <a:p>
            <a:r>
              <a:rPr lang="en-IN" dirty="0"/>
              <a:t>Problem Statement</a:t>
            </a:r>
          </a:p>
          <a:p>
            <a:r>
              <a:rPr lang="en-IN" dirty="0"/>
              <a:t>Project Specification</a:t>
            </a:r>
          </a:p>
          <a:p>
            <a:r>
              <a:rPr lang="en-IN" dirty="0"/>
              <a:t>Dataset Description</a:t>
            </a:r>
          </a:p>
          <a:p>
            <a:r>
              <a:rPr lang="en-IN" dirty="0"/>
              <a:t>Pipeline</a:t>
            </a:r>
          </a:p>
          <a:p>
            <a:r>
              <a:rPr lang="en-IN" dirty="0"/>
              <a:t>Data Mining</a:t>
            </a:r>
          </a:p>
          <a:p>
            <a:r>
              <a:rPr lang="en-IN" dirty="0"/>
              <a:t>Data Cleaning</a:t>
            </a:r>
          </a:p>
          <a:p>
            <a:r>
              <a:rPr lang="en-IN" dirty="0"/>
              <a:t>EXPLORATORY DATA ANALYSIS</a:t>
            </a:r>
          </a:p>
          <a:p>
            <a:r>
              <a:rPr lang="en-IN" dirty="0"/>
              <a:t>DATA VISUALIZATION</a:t>
            </a:r>
          </a:p>
          <a:p>
            <a:r>
              <a:rPr lang="en-IN" dirty="0"/>
              <a:t>MODEL EVALUATION</a:t>
            </a:r>
          </a:p>
          <a:p>
            <a:r>
              <a:rPr lang="en-IN" dirty="0"/>
              <a:t>K-fold cross validation</a:t>
            </a:r>
          </a:p>
          <a:p>
            <a:r>
              <a:rPr lang="en-IN" dirty="0"/>
              <a:t>Result/Output</a:t>
            </a:r>
          </a:p>
          <a:p>
            <a:r>
              <a:rPr lang="en-IN" dirty="0"/>
              <a:t>Drawback</a:t>
            </a:r>
          </a:p>
        </p:txBody>
      </p:sp>
    </p:spTree>
    <p:extLst>
      <p:ext uri="{BB962C8B-B14F-4D97-AF65-F5344CB8AC3E}">
        <p14:creationId xmlns:p14="http://schemas.microsoft.com/office/powerpoint/2010/main" val="4236481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7FE-1041-BA6A-F477-0AC756681FB9}"/>
              </a:ext>
            </a:extLst>
          </p:cNvPr>
          <p:cNvSpPr>
            <a:spLocks noGrp="1"/>
          </p:cNvSpPr>
          <p:nvPr>
            <p:ph type="title"/>
          </p:nvPr>
        </p:nvSpPr>
        <p:spPr>
          <a:xfrm>
            <a:off x="1154954" y="973668"/>
            <a:ext cx="9837590" cy="706964"/>
          </a:xfrm>
        </p:spPr>
        <p:txBody>
          <a:bodyPr/>
          <a:lstStyle/>
          <a:p>
            <a:r>
              <a:rPr lang="en-IN" dirty="0"/>
              <a:t> </a:t>
            </a:r>
            <a:r>
              <a:rPr lang="en-IN" sz="3200" dirty="0"/>
              <a:t>DISCRETE NUMERICAL VARIABLE VS TOTAL PRICE</a:t>
            </a:r>
          </a:p>
        </p:txBody>
      </p:sp>
      <p:pic>
        <p:nvPicPr>
          <p:cNvPr id="5" name="Content Placeholder 4">
            <a:extLst>
              <a:ext uri="{FF2B5EF4-FFF2-40B4-BE49-F238E27FC236}">
                <a16:creationId xmlns:a16="http://schemas.microsoft.com/office/drawing/2014/main" id="{2DA35144-AD9B-07CE-CB69-15DB9E668B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400" y="2348880"/>
            <a:ext cx="10657184" cy="4104456"/>
          </a:xfrm>
        </p:spPr>
      </p:pic>
    </p:spTree>
    <p:extLst>
      <p:ext uri="{BB962C8B-B14F-4D97-AF65-F5344CB8AC3E}">
        <p14:creationId xmlns:p14="http://schemas.microsoft.com/office/powerpoint/2010/main" val="306940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26F0-EF42-6D7D-20BA-0AE1D56A68C0}"/>
              </a:ext>
            </a:extLst>
          </p:cNvPr>
          <p:cNvSpPr>
            <a:spLocks noGrp="1"/>
          </p:cNvSpPr>
          <p:nvPr>
            <p:ph type="title"/>
          </p:nvPr>
        </p:nvSpPr>
        <p:spPr>
          <a:xfrm>
            <a:off x="1154954" y="973668"/>
            <a:ext cx="9765582" cy="706964"/>
          </a:xfrm>
        </p:spPr>
        <p:txBody>
          <a:bodyPr/>
          <a:lstStyle/>
          <a:p>
            <a:r>
              <a:rPr lang="en-IN" sz="3200" dirty="0"/>
              <a:t>COMMISSION AND REGISTRATION FEE COLUMNS</a:t>
            </a:r>
          </a:p>
        </p:txBody>
      </p:sp>
      <p:sp>
        <p:nvSpPr>
          <p:cNvPr id="3" name="Content Placeholder 2">
            <a:extLst>
              <a:ext uri="{FF2B5EF4-FFF2-40B4-BE49-F238E27FC236}">
                <a16:creationId xmlns:a16="http://schemas.microsoft.com/office/drawing/2014/main" id="{2151077B-8CF4-55B5-308B-24EE35C31EB0}"/>
              </a:ext>
            </a:extLst>
          </p:cNvPr>
          <p:cNvSpPr>
            <a:spLocks noGrp="1"/>
          </p:cNvSpPr>
          <p:nvPr>
            <p:ph idx="1"/>
          </p:nvPr>
        </p:nvSpPr>
        <p:spPr/>
        <p:txBody>
          <a:bodyPr/>
          <a:lstStyle/>
          <a:p>
            <a:r>
              <a:rPr lang="en-IN" dirty="0"/>
              <a:t> On top of all numerical columns we are given registration fee and commission columns on which sales price don't depends on but these two columns are completely depended on sales column value. That means after determining the sales price the commission and registration fee are paid.</a:t>
            </a:r>
          </a:p>
          <a:p>
            <a:r>
              <a:rPr lang="en-IN" dirty="0"/>
              <a:t> Hence, these two columns don't directly contribute to determine the sale we can add value of these two column on sales column and try to predict total sale price. And at the end compare this result with only predicted sales price.</a:t>
            </a:r>
          </a:p>
        </p:txBody>
      </p:sp>
    </p:spTree>
    <p:extLst>
      <p:ext uri="{BB962C8B-B14F-4D97-AF65-F5344CB8AC3E}">
        <p14:creationId xmlns:p14="http://schemas.microsoft.com/office/powerpoint/2010/main" val="192908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74AF-74C0-65B4-8F5B-5DD9FCFE804A}"/>
              </a:ext>
            </a:extLst>
          </p:cNvPr>
          <p:cNvSpPr>
            <a:spLocks noGrp="1"/>
          </p:cNvSpPr>
          <p:nvPr>
            <p:ph type="title"/>
          </p:nvPr>
        </p:nvSpPr>
        <p:spPr>
          <a:xfrm>
            <a:off x="1154954" y="973668"/>
            <a:ext cx="10053614" cy="706964"/>
          </a:xfrm>
        </p:spPr>
        <p:txBody>
          <a:bodyPr/>
          <a:lstStyle/>
          <a:p>
            <a:r>
              <a:rPr lang="en-IN" sz="3200" dirty="0"/>
              <a:t>COMMISSION &amp; REGISTRATION FEE VS TOTAL PRICE</a:t>
            </a:r>
          </a:p>
        </p:txBody>
      </p:sp>
      <p:pic>
        <p:nvPicPr>
          <p:cNvPr id="5" name="Content Placeholder 4">
            <a:extLst>
              <a:ext uri="{FF2B5EF4-FFF2-40B4-BE49-F238E27FC236}">
                <a16:creationId xmlns:a16="http://schemas.microsoft.com/office/drawing/2014/main" id="{AF3CF38C-F4D9-46FE-A159-03C9748866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700" y="2492896"/>
            <a:ext cx="9908852" cy="3600400"/>
          </a:xfrm>
        </p:spPr>
      </p:pic>
    </p:spTree>
    <p:extLst>
      <p:ext uri="{BB962C8B-B14F-4D97-AF65-F5344CB8AC3E}">
        <p14:creationId xmlns:p14="http://schemas.microsoft.com/office/powerpoint/2010/main" val="726045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95EB-46FF-1DD6-5D6C-157DDA94CE03}"/>
              </a:ext>
            </a:extLst>
          </p:cNvPr>
          <p:cNvSpPr>
            <a:spLocks noGrp="1"/>
          </p:cNvSpPr>
          <p:nvPr>
            <p:ph type="title"/>
          </p:nvPr>
        </p:nvSpPr>
        <p:spPr/>
        <p:txBody>
          <a:bodyPr/>
          <a:lstStyle/>
          <a:p>
            <a:r>
              <a:rPr lang="en-IN" dirty="0"/>
              <a:t>CATEGORICAL COLUMNS</a:t>
            </a:r>
          </a:p>
        </p:txBody>
      </p:sp>
      <p:sp>
        <p:nvSpPr>
          <p:cNvPr id="3" name="Content Placeholder 2">
            <a:extLst>
              <a:ext uri="{FF2B5EF4-FFF2-40B4-BE49-F238E27FC236}">
                <a16:creationId xmlns:a16="http://schemas.microsoft.com/office/drawing/2014/main" id="{1877E696-A38E-9EC4-6CD1-22CE73558577}"/>
              </a:ext>
            </a:extLst>
          </p:cNvPr>
          <p:cNvSpPr>
            <a:spLocks noGrp="1"/>
          </p:cNvSpPr>
          <p:nvPr>
            <p:ph idx="1"/>
          </p:nvPr>
        </p:nvSpPr>
        <p:spPr>
          <a:xfrm>
            <a:off x="1154954" y="2420888"/>
            <a:ext cx="10845702" cy="4248472"/>
          </a:xfrm>
        </p:spPr>
        <p:txBody>
          <a:bodyPr>
            <a:noAutofit/>
          </a:bodyPr>
          <a:lstStyle/>
          <a:p>
            <a:r>
              <a:rPr lang="en-IN" sz="1400" dirty="0"/>
              <a:t>In area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sale_cond</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mzzone</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utility_avain</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buildtype</a:t>
            </a:r>
            <a:r>
              <a:rPr lang="en-IN" sz="1400" dirty="0"/>
              <a:t> when we sort column in respect of </a:t>
            </a:r>
            <a:r>
              <a:rPr lang="en-IN" sz="1400" dirty="0" err="1"/>
              <a:t>total_price</a:t>
            </a:r>
            <a:r>
              <a:rPr lang="en-IN" sz="1400" dirty="0"/>
              <a:t> we didn't find linear relation in this categorical feature but it may </a:t>
            </a:r>
            <a:r>
              <a:rPr lang="en-IN" sz="1400" dirty="0" err="1"/>
              <a:t>beimportant</a:t>
            </a:r>
            <a:r>
              <a:rPr lang="en-IN" sz="1400" dirty="0"/>
              <a:t> for us so we will keep it and do </a:t>
            </a:r>
            <a:r>
              <a:rPr lang="en-IN" sz="1400" dirty="0" err="1"/>
              <a:t>OneHotEncoding</a:t>
            </a:r>
            <a:r>
              <a:rPr lang="en-IN" sz="1400" dirty="0"/>
              <a:t> on this column data.</a:t>
            </a:r>
          </a:p>
          <a:p>
            <a:r>
              <a:rPr lang="en-IN" sz="1400" dirty="0"/>
              <a:t>In street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park_facil</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p:txBody>
      </p:sp>
    </p:spTree>
    <p:extLst>
      <p:ext uri="{BB962C8B-B14F-4D97-AF65-F5344CB8AC3E}">
        <p14:creationId xmlns:p14="http://schemas.microsoft.com/office/powerpoint/2010/main" val="69160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91FA-6DB2-2974-4017-48992534AD10}"/>
              </a:ext>
            </a:extLst>
          </p:cNvPr>
          <p:cNvSpPr>
            <a:spLocks noGrp="1"/>
          </p:cNvSpPr>
          <p:nvPr>
            <p:ph type="title"/>
          </p:nvPr>
        </p:nvSpPr>
        <p:spPr/>
        <p:txBody>
          <a:bodyPr/>
          <a:lstStyle/>
          <a:p>
            <a:r>
              <a:rPr lang="en-IN" dirty="0"/>
              <a:t>CATEGORICAL DATA VS TOTAL PRICE</a:t>
            </a:r>
          </a:p>
        </p:txBody>
      </p:sp>
      <p:pic>
        <p:nvPicPr>
          <p:cNvPr id="5" name="Content Placeholder 4">
            <a:extLst>
              <a:ext uri="{FF2B5EF4-FFF2-40B4-BE49-F238E27FC236}">
                <a16:creationId xmlns:a16="http://schemas.microsoft.com/office/drawing/2014/main" id="{E2C8B0B7-94F5-E4E9-95E0-F952BC7B4B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392" y="2348880"/>
            <a:ext cx="10801200" cy="4104456"/>
          </a:xfrm>
        </p:spPr>
      </p:pic>
    </p:spTree>
    <p:extLst>
      <p:ext uri="{BB962C8B-B14F-4D97-AF65-F5344CB8AC3E}">
        <p14:creationId xmlns:p14="http://schemas.microsoft.com/office/powerpoint/2010/main" val="394137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502B-BAA1-6C8C-0253-4A926CF157A7}"/>
              </a:ext>
            </a:extLst>
          </p:cNvPr>
          <p:cNvSpPr>
            <a:spLocks noGrp="1"/>
          </p:cNvSpPr>
          <p:nvPr>
            <p:ph type="title"/>
          </p:nvPr>
        </p:nvSpPr>
        <p:spPr/>
        <p:txBody>
          <a:bodyPr/>
          <a:lstStyle/>
          <a:p>
            <a:r>
              <a:rPr lang="en-IN" dirty="0"/>
              <a:t>OUTLIER DETECTION</a:t>
            </a:r>
          </a:p>
        </p:txBody>
      </p:sp>
      <p:sp>
        <p:nvSpPr>
          <p:cNvPr id="3" name="Content Placeholder 2">
            <a:extLst>
              <a:ext uri="{FF2B5EF4-FFF2-40B4-BE49-F238E27FC236}">
                <a16:creationId xmlns:a16="http://schemas.microsoft.com/office/drawing/2014/main" id="{0482471F-3D8E-9C64-BE2A-50743BC5627D}"/>
              </a:ext>
            </a:extLst>
          </p:cNvPr>
          <p:cNvSpPr>
            <a:spLocks noGrp="1"/>
          </p:cNvSpPr>
          <p:nvPr>
            <p:ph idx="1"/>
          </p:nvPr>
        </p:nvSpPr>
        <p:spPr>
          <a:xfrm>
            <a:off x="1154954" y="2603500"/>
            <a:ext cx="9693574" cy="3416300"/>
          </a:xfrm>
        </p:spPr>
        <p:txBody>
          <a:bodyPr>
            <a:normAutofit/>
          </a:bodyPr>
          <a:lstStyle/>
          <a:p>
            <a:r>
              <a:rPr lang="en-IN" sz="2400" dirty="0"/>
              <a:t>An outlier is an observation that deviates from the overall pattern of a sample.</a:t>
            </a:r>
          </a:p>
          <a:p>
            <a:r>
              <a:rPr lang="en-IN" sz="2400" dirty="0"/>
              <a:t>Outlier detection techniques are including Z-Score or Extreme Value Analysis, probabilistic and statistical modelling, information theory models, standard deviation, and so on.</a:t>
            </a:r>
          </a:p>
          <a:p>
            <a:r>
              <a:rPr lang="en-IN" sz="2400" dirty="0"/>
              <a:t>To detect outliers in our dataset, we used simple domain knowledge of the real estate market.</a:t>
            </a:r>
          </a:p>
        </p:txBody>
      </p:sp>
    </p:spTree>
    <p:extLst>
      <p:ext uri="{BB962C8B-B14F-4D97-AF65-F5344CB8AC3E}">
        <p14:creationId xmlns:p14="http://schemas.microsoft.com/office/powerpoint/2010/main" val="47928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361E-BECA-7381-CA09-C69281736AD6}"/>
              </a:ext>
            </a:extLst>
          </p:cNvPr>
          <p:cNvSpPr>
            <a:spLocks noGrp="1"/>
          </p:cNvSpPr>
          <p:nvPr>
            <p:ph type="title"/>
          </p:nvPr>
        </p:nvSpPr>
        <p:spPr/>
        <p:txBody>
          <a:bodyPr/>
          <a:lstStyle/>
          <a:p>
            <a:r>
              <a:rPr lang="en-IN" dirty="0"/>
              <a:t>OUTLIER DETECTION</a:t>
            </a:r>
          </a:p>
        </p:txBody>
      </p:sp>
      <p:pic>
        <p:nvPicPr>
          <p:cNvPr id="5" name="Content Placeholder 4">
            <a:extLst>
              <a:ext uri="{FF2B5EF4-FFF2-40B4-BE49-F238E27FC236}">
                <a16:creationId xmlns:a16="http://schemas.microsoft.com/office/drawing/2014/main" id="{2041DB3B-6C23-16EE-3B0F-31F49418A5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384" y="2468032"/>
            <a:ext cx="10873208" cy="3625264"/>
          </a:xfrm>
        </p:spPr>
      </p:pic>
    </p:spTree>
    <p:extLst>
      <p:ext uri="{BB962C8B-B14F-4D97-AF65-F5344CB8AC3E}">
        <p14:creationId xmlns:p14="http://schemas.microsoft.com/office/powerpoint/2010/main" val="69751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A96-ED46-C200-3F70-8F0D8F0DC0BC}"/>
              </a:ext>
            </a:extLst>
          </p:cNvPr>
          <p:cNvSpPr>
            <a:spLocks noGrp="1"/>
          </p:cNvSpPr>
          <p:nvPr>
            <p:ph type="title"/>
          </p:nvPr>
        </p:nvSpPr>
        <p:spPr/>
        <p:txBody>
          <a:bodyPr/>
          <a:lstStyle/>
          <a:p>
            <a:r>
              <a:rPr lang="en-IN" dirty="0"/>
              <a:t>CATEGORICAL COLUMNS VS TARGET </a:t>
            </a:r>
          </a:p>
        </p:txBody>
      </p:sp>
      <p:pic>
        <p:nvPicPr>
          <p:cNvPr id="5" name="Content Placeholder 4">
            <a:extLst>
              <a:ext uri="{FF2B5EF4-FFF2-40B4-BE49-F238E27FC236}">
                <a16:creationId xmlns:a16="http://schemas.microsoft.com/office/drawing/2014/main" id="{29994C0C-4D8D-E242-2ED7-BE3E672B2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348880"/>
            <a:ext cx="9909597" cy="3888432"/>
          </a:xfrm>
        </p:spPr>
      </p:pic>
    </p:spTree>
    <p:extLst>
      <p:ext uri="{BB962C8B-B14F-4D97-AF65-F5344CB8AC3E}">
        <p14:creationId xmlns:p14="http://schemas.microsoft.com/office/powerpoint/2010/main" val="938717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966A-4A20-8B1F-7FC3-8084B46903C0}"/>
              </a:ext>
            </a:extLst>
          </p:cNvPr>
          <p:cNvSpPr>
            <a:spLocks noGrp="1"/>
          </p:cNvSpPr>
          <p:nvPr>
            <p:ph type="title"/>
          </p:nvPr>
        </p:nvSpPr>
        <p:spPr/>
        <p:txBody>
          <a:bodyPr/>
          <a:lstStyle/>
          <a:p>
            <a:pPr lvl="0"/>
            <a:r>
              <a:rPr lang="en-IN" dirty="0"/>
              <a:t>MODEL EVALUATION</a:t>
            </a:r>
          </a:p>
        </p:txBody>
      </p:sp>
      <p:sp>
        <p:nvSpPr>
          <p:cNvPr id="3" name="Content Placeholder 2">
            <a:extLst>
              <a:ext uri="{FF2B5EF4-FFF2-40B4-BE49-F238E27FC236}">
                <a16:creationId xmlns:a16="http://schemas.microsoft.com/office/drawing/2014/main" id="{8F114C77-934C-D991-0394-6B298C56C29E}"/>
              </a:ext>
            </a:extLst>
          </p:cNvPr>
          <p:cNvSpPr>
            <a:spLocks noGrp="1"/>
          </p:cNvSpPr>
          <p:nvPr>
            <p:ph idx="1"/>
          </p:nvPr>
        </p:nvSpPr>
        <p:spPr>
          <a:xfrm>
            <a:off x="1154954" y="2603500"/>
            <a:ext cx="9837590" cy="3416300"/>
          </a:xfrm>
        </p:spPr>
        <p:txBody>
          <a:bodyPr/>
          <a:lstStyle/>
          <a:p>
            <a:r>
              <a:rPr lang="en-IN" dirty="0"/>
              <a:t> </a:t>
            </a:r>
            <a:r>
              <a:rPr lang="en-IN" sz="2400" dirty="0"/>
              <a:t>Modelling is the process of training a machine learning algorithm to predict labels based on features.</a:t>
            </a:r>
          </a:p>
          <a:p>
            <a:r>
              <a:rPr lang="en-IN" sz="2400" dirty="0"/>
              <a:t>We have 80% training data 20% testing data</a:t>
            </a:r>
          </a:p>
          <a:p>
            <a:r>
              <a:rPr lang="en-IN" sz="2400" dirty="0"/>
              <a:t>We used Linear Regression, Gradient Boosting Regression, XGB Regression, Random Forest Regression, and the K Neighbours Regression algorithm to train and test the model.</a:t>
            </a:r>
          </a:p>
          <a:p>
            <a:r>
              <a:rPr lang="en-IN" sz="2400" dirty="0"/>
              <a:t>Our model has a 99% accuracy rate, which is quite good.</a:t>
            </a:r>
          </a:p>
        </p:txBody>
      </p:sp>
    </p:spTree>
    <p:extLst>
      <p:ext uri="{BB962C8B-B14F-4D97-AF65-F5344CB8AC3E}">
        <p14:creationId xmlns:p14="http://schemas.microsoft.com/office/powerpoint/2010/main" val="1660863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016F-376A-C054-82E7-DE81A9341337}"/>
              </a:ext>
            </a:extLst>
          </p:cNvPr>
          <p:cNvSpPr>
            <a:spLocks noGrp="1"/>
          </p:cNvSpPr>
          <p:nvPr>
            <p:ph type="title"/>
          </p:nvPr>
        </p:nvSpPr>
        <p:spPr>
          <a:xfrm>
            <a:off x="1055440" y="1268760"/>
            <a:ext cx="3384376" cy="762744"/>
          </a:xfrm>
        </p:spPr>
        <p:txBody>
          <a:bodyPr/>
          <a:lstStyle/>
          <a:p>
            <a:r>
              <a:rPr lang="en-IN" dirty="0"/>
              <a:t>LINEAR REGRESSION</a:t>
            </a:r>
          </a:p>
        </p:txBody>
      </p:sp>
      <p:pic>
        <p:nvPicPr>
          <p:cNvPr id="6" name="Content Placeholder 5">
            <a:extLst>
              <a:ext uri="{FF2B5EF4-FFF2-40B4-BE49-F238E27FC236}">
                <a16:creationId xmlns:a16="http://schemas.microsoft.com/office/drawing/2014/main" id="{CEFE2E1A-5131-77F9-3611-7D159C1E1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913" y="1268759"/>
            <a:ext cx="6192688" cy="5040561"/>
          </a:xfrm>
        </p:spPr>
      </p:pic>
      <p:sp>
        <p:nvSpPr>
          <p:cNvPr id="4" name="Text Placeholder 3">
            <a:extLst>
              <a:ext uri="{FF2B5EF4-FFF2-40B4-BE49-F238E27FC236}">
                <a16:creationId xmlns:a16="http://schemas.microsoft.com/office/drawing/2014/main" id="{A9B8954F-721A-6A8A-F5E3-433F48ADF9DB}"/>
              </a:ext>
            </a:extLst>
          </p:cNvPr>
          <p:cNvSpPr>
            <a:spLocks noGrp="1"/>
          </p:cNvSpPr>
          <p:nvPr>
            <p:ph type="body" sz="half" idx="2"/>
          </p:nvPr>
        </p:nvSpPr>
        <p:spPr>
          <a:xfrm>
            <a:off x="767408" y="2708920"/>
            <a:ext cx="3528392" cy="2117577"/>
          </a:xfrm>
        </p:spPr>
        <p:txBody>
          <a:bodyPr/>
          <a:lstStyle/>
          <a:p>
            <a:r>
              <a:rPr lang="en-IN" sz="1600" dirty="0"/>
              <a:t>R2 Score : 0.920545</a:t>
            </a:r>
          </a:p>
          <a:p>
            <a:r>
              <a:rPr lang="en-IN" sz="1600" dirty="0"/>
              <a:t>Mean Squared Error : 1.127599</a:t>
            </a:r>
          </a:p>
          <a:p>
            <a:r>
              <a:rPr lang="en-IN" sz="1600" dirty="0"/>
              <a:t>Adjusted R2 Score : 0.920362</a:t>
            </a:r>
          </a:p>
          <a:p>
            <a:endParaRPr lang="en-IN" dirty="0"/>
          </a:p>
        </p:txBody>
      </p:sp>
    </p:spTree>
    <p:extLst>
      <p:ext uri="{BB962C8B-B14F-4D97-AF65-F5344CB8AC3E}">
        <p14:creationId xmlns:p14="http://schemas.microsoft.com/office/powerpoint/2010/main" val="361943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73DC-9D2B-BAA7-0664-E4CC776CB624}"/>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5BC3F8A6-F039-721C-CBAA-697247856E83}"/>
              </a:ext>
            </a:extLst>
          </p:cNvPr>
          <p:cNvSpPr>
            <a:spLocks noGrp="1"/>
          </p:cNvSpPr>
          <p:nvPr>
            <p:ph idx="1"/>
          </p:nvPr>
        </p:nvSpPr>
        <p:spPr>
          <a:xfrm>
            <a:off x="1154954" y="2414426"/>
            <a:ext cx="9489073" cy="4027471"/>
          </a:xfrm>
        </p:spPr>
        <p:txBody>
          <a:bodyPr>
            <a:normAutofit/>
          </a:bodyPr>
          <a:lstStyle/>
          <a:p>
            <a:r>
              <a:rPr lang="en-IN" sz="2400" dirty="0"/>
              <a:t>We developed a machine learning model to predict house prices in an Indian city for this project (Chennai).</a:t>
            </a:r>
          </a:p>
          <a:p>
            <a:r>
              <a:rPr lang="en-IN" sz="2400" dirty="0"/>
              <a:t>This project will be extremely beneficial to the real estate market.</a:t>
            </a:r>
          </a:p>
          <a:p>
            <a:r>
              <a:rPr lang="en-IN" sz="2400" dirty="0"/>
              <a:t>Our model is applicable to both home sellers and home buyers.</a:t>
            </a:r>
          </a:p>
          <a:p>
            <a:r>
              <a:rPr lang="en-IN" sz="2400" dirty="0"/>
              <a:t>Chennai house sale price data is shared here and the participants are expected to build a sale price prediction model.</a:t>
            </a:r>
          </a:p>
        </p:txBody>
      </p:sp>
    </p:spTree>
    <p:extLst>
      <p:ext uri="{BB962C8B-B14F-4D97-AF65-F5344CB8AC3E}">
        <p14:creationId xmlns:p14="http://schemas.microsoft.com/office/powerpoint/2010/main" val="5835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A9B1-1ED3-A833-3666-DBF56D2D697A}"/>
              </a:ext>
            </a:extLst>
          </p:cNvPr>
          <p:cNvSpPr>
            <a:spLocks noGrp="1"/>
          </p:cNvSpPr>
          <p:nvPr>
            <p:ph type="title"/>
          </p:nvPr>
        </p:nvSpPr>
        <p:spPr>
          <a:xfrm>
            <a:off x="695400" y="1295400"/>
            <a:ext cx="3252713" cy="1600200"/>
          </a:xfrm>
        </p:spPr>
        <p:txBody>
          <a:bodyPr/>
          <a:lstStyle/>
          <a:p>
            <a:r>
              <a:rPr lang="en-IN" dirty="0"/>
              <a:t>RIDGE REGRESSION</a:t>
            </a:r>
          </a:p>
        </p:txBody>
      </p:sp>
      <p:pic>
        <p:nvPicPr>
          <p:cNvPr id="6" name="Content Placeholder 5">
            <a:extLst>
              <a:ext uri="{FF2B5EF4-FFF2-40B4-BE49-F238E27FC236}">
                <a16:creationId xmlns:a16="http://schemas.microsoft.com/office/drawing/2014/main" id="{6771AA23-095D-FFFD-0E6D-F224E5F2E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048672" cy="4471425"/>
          </a:xfrm>
        </p:spPr>
      </p:pic>
      <p:sp>
        <p:nvSpPr>
          <p:cNvPr id="4" name="Text Placeholder 3">
            <a:extLst>
              <a:ext uri="{FF2B5EF4-FFF2-40B4-BE49-F238E27FC236}">
                <a16:creationId xmlns:a16="http://schemas.microsoft.com/office/drawing/2014/main" id="{C15A61F1-356A-A235-912F-9A26E9F9E0F8}"/>
              </a:ext>
            </a:extLst>
          </p:cNvPr>
          <p:cNvSpPr>
            <a:spLocks noGrp="1"/>
          </p:cNvSpPr>
          <p:nvPr>
            <p:ph type="body" sz="half" idx="2"/>
          </p:nvPr>
        </p:nvSpPr>
        <p:spPr>
          <a:xfrm>
            <a:off x="695400" y="3129280"/>
            <a:ext cx="3672408" cy="2895599"/>
          </a:xfrm>
        </p:spPr>
        <p:txBody>
          <a:bodyPr/>
          <a:lstStyle/>
          <a:p>
            <a:r>
              <a:rPr lang="en-IN" sz="1400" dirty="0"/>
              <a:t>R2 Score : 0.920554</a:t>
            </a:r>
          </a:p>
          <a:p>
            <a:r>
              <a:rPr lang="en-IN" sz="1400" dirty="0"/>
              <a:t>Mean Squared Error : 1.127484</a:t>
            </a:r>
          </a:p>
          <a:p>
            <a:r>
              <a:rPr lang="en-IN" sz="1400" dirty="0"/>
              <a:t>Adjusted R2 Score : 0.920370</a:t>
            </a:r>
          </a:p>
          <a:p>
            <a:endParaRPr lang="en-IN" dirty="0"/>
          </a:p>
        </p:txBody>
      </p:sp>
    </p:spTree>
    <p:extLst>
      <p:ext uri="{BB962C8B-B14F-4D97-AF65-F5344CB8AC3E}">
        <p14:creationId xmlns:p14="http://schemas.microsoft.com/office/powerpoint/2010/main" val="256610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3558-4629-639E-61B2-6B8EED71E6DA}"/>
              </a:ext>
            </a:extLst>
          </p:cNvPr>
          <p:cNvSpPr>
            <a:spLocks noGrp="1"/>
          </p:cNvSpPr>
          <p:nvPr>
            <p:ph type="title"/>
          </p:nvPr>
        </p:nvSpPr>
        <p:spPr>
          <a:xfrm>
            <a:off x="1154954" y="1295400"/>
            <a:ext cx="3572893" cy="1600200"/>
          </a:xfrm>
        </p:spPr>
        <p:txBody>
          <a:bodyPr/>
          <a:lstStyle/>
          <a:p>
            <a:r>
              <a:rPr lang="en-IN" dirty="0"/>
              <a:t>LASSO REGRESSION</a:t>
            </a:r>
            <a:br>
              <a:rPr lang="en-IN" b="1" dirty="0"/>
            </a:br>
            <a:endParaRPr lang="en-IN" dirty="0"/>
          </a:p>
        </p:txBody>
      </p:sp>
      <p:pic>
        <p:nvPicPr>
          <p:cNvPr id="6" name="Content Placeholder 5">
            <a:extLst>
              <a:ext uri="{FF2B5EF4-FFF2-40B4-BE49-F238E27FC236}">
                <a16:creationId xmlns:a16="http://schemas.microsoft.com/office/drawing/2014/main" id="{2283C7D3-A71C-4F72-E8F2-215B65CEF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120680" cy="4471425"/>
          </a:xfrm>
        </p:spPr>
      </p:pic>
      <p:sp>
        <p:nvSpPr>
          <p:cNvPr id="4" name="Text Placeholder 3">
            <a:extLst>
              <a:ext uri="{FF2B5EF4-FFF2-40B4-BE49-F238E27FC236}">
                <a16:creationId xmlns:a16="http://schemas.microsoft.com/office/drawing/2014/main" id="{ADE39292-8DFE-2273-0DF5-4A66EC019BDE}"/>
              </a:ext>
            </a:extLst>
          </p:cNvPr>
          <p:cNvSpPr>
            <a:spLocks noGrp="1"/>
          </p:cNvSpPr>
          <p:nvPr>
            <p:ph type="body" sz="half" idx="2"/>
          </p:nvPr>
        </p:nvSpPr>
        <p:spPr/>
        <p:txBody>
          <a:bodyPr/>
          <a:lstStyle/>
          <a:p>
            <a:r>
              <a:rPr lang="en-IN" sz="1400" dirty="0"/>
              <a:t>R2 Score : 0.920545</a:t>
            </a:r>
          </a:p>
          <a:p>
            <a:r>
              <a:rPr lang="en-IN" sz="1400" dirty="0"/>
              <a:t>Mean Squared Error : 1.127599</a:t>
            </a:r>
          </a:p>
          <a:p>
            <a:r>
              <a:rPr lang="en-IN" sz="1400" dirty="0"/>
              <a:t>Adjusted R2 Score : 0.920362</a:t>
            </a:r>
          </a:p>
          <a:p>
            <a:endParaRPr lang="en-IN" dirty="0"/>
          </a:p>
        </p:txBody>
      </p:sp>
    </p:spTree>
    <p:extLst>
      <p:ext uri="{BB962C8B-B14F-4D97-AF65-F5344CB8AC3E}">
        <p14:creationId xmlns:p14="http://schemas.microsoft.com/office/powerpoint/2010/main" val="2061456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7AA7-FC40-A269-6A6D-37EFC86DF203}"/>
              </a:ext>
            </a:extLst>
          </p:cNvPr>
          <p:cNvSpPr>
            <a:spLocks noGrp="1"/>
          </p:cNvSpPr>
          <p:nvPr>
            <p:ph type="title"/>
          </p:nvPr>
        </p:nvSpPr>
        <p:spPr>
          <a:xfrm>
            <a:off x="839416" y="1295400"/>
            <a:ext cx="4032448" cy="1600200"/>
          </a:xfrm>
        </p:spPr>
        <p:txBody>
          <a:bodyPr/>
          <a:lstStyle/>
          <a:p>
            <a:r>
              <a:rPr lang="en-IN" dirty="0"/>
              <a:t>K NEAREST NEIGHBOUR</a:t>
            </a:r>
          </a:p>
        </p:txBody>
      </p:sp>
      <p:pic>
        <p:nvPicPr>
          <p:cNvPr id="6" name="Content Placeholder 5">
            <a:extLst>
              <a:ext uri="{FF2B5EF4-FFF2-40B4-BE49-F238E27FC236}">
                <a16:creationId xmlns:a16="http://schemas.microsoft.com/office/drawing/2014/main" id="{EBD2ED72-E3BA-566E-3CF5-A1542F8933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7969" y="1498087"/>
            <a:ext cx="5688632" cy="4471425"/>
          </a:xfrm>
        </p:spPr>
      </p:pic>
      <p:sp>
        <p:nvSpPr>
          <p:cNvPr id="4" name="Text Placeholder 3">
            <a:extLst>
              <a:ext uri="{FF2B5EF4-FFF2-40B4-BE49-F238E27FC236}">
                <a16:creationId xmlns:a16="http://schemas.microsoft.com/office/drawing/2014/main" id="{C24B3948-DD43-6067-C190-FB9C8D7622B1}"/>
              </a:ext>
            </a:extLst>
          </p:cNvPr>
          <p:cNvSpPr>
            <a:spLocks noGrp="1"/>
          </p:cNvSpPr>
          <p:nvPr>
            <p:ph type="body" sz="half" idx="2"/>
          </p:nvPr>
        </p:nvSpPr>
        <p:spPr/>
        <p:txBody>
          <a:bodyPr/>
          <a:lstStyle/>
          <a:p>
            <a:r>
              <a:rPr lang="en-IN" sz="1400" dirty="0"/>
              <a:t>R2 Score : 0.432962</a:t>
            </a:r>
          </a:p>
          <a:p>
            <a:r>
              <a:rPr lang="en-IN" sz="1400" dirty="0"/>
              <a:t>Mean Squared Error : 8.047259</a:t>
            </a:r>
          </a:p>
          <a:p>
            <a:r>
              <a:rPr lang="en-IN" sz="1400" dirty="0"/>
              <a:t>Adjusted R2 Score : 0.431653</a:t>
            </a:r>
          </a:p>
        </p:txBody>
      </p:sp>
    </p:spTree>
    <p:extLst>
      <p:ext uri="{BB962C8B-B14F-4D97-AF65-F5344CB8AC3E}">
        <p14:creationId xmlns:p14="http://schemas.microsoft.com/office/powerpoint/2010/main" val="2446657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6DBB-547B-B84A-430F-EF2B1CC2B080}"/>
              </a:ext>
            </a:extLst>
          </p:cNvPr>
          <p:cNvSpPr>
            <a:spLocks noGrp="1"/>
          </p:cNvSpPr>
          <p:nvPr>
            <p:ph type="title"/>
          </p:nvPr>
        </p:nvSpPr>
        <p:spPr/>
        <p:txBody>
          <a:bodyPr/>
          <a:lstStyle/>
          <a:p>
            <a:r>
              <a:rPr lang="en-IN" dirty="0"/>
              <a:t>DECISION TREE</a:t>
            </a:r>
          </a:p>
        </p:txBody>
      </p:sp>
      <p:pic>
        <p:nvPicPr>
          <p:cNvPr id="6" name="Content Placeholder 5">
            <a:extLst>
              <a:ext uri="{FF2B5EF4-FFF2-40B4-BE49-F238E27FC236}">
                <a16:creationId xmlns:a16="http://schemas.microsoft.com/office/drawing/2014/main" id="{BC662E40-3367-E331-8131-B23628B416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048672" cy="4471425"/>
          </a:xfrm>
        </p:spPr>
      </p:pic>
      <p:sp>
        <p:nvSpPr>
          <p:cNvPr id="4" name="Text Placeholder 3">
            <a:extLst>
              <a:ext uri="{FF2B5EF4-FFF2-40B4-BE49-F238E27FC236}">
                <a16:creationId xmlns:a16="http://schemas.microsoft.com/office/drawing/2014/main" id="{3EA74F8D-614B-6007-A7C5-C867B31FD3E4}"/>
              </a:ext>
            </a:extLst>
          </p:cNvPr>
          <p:cNvSpPr>
            <a:spLocks noGrp="1"/>
          </p:cNvSpPr>
          <p:nvPr>
            <p:ph type="body" sz="half" idx="2"/>
          </p:nvPr>
        </p:nvSpPr>
        <p:spPr/>
        <p:txBody>
          <a:bodyPr/>
          <a:lstStyle/>
          <a:p>
            <a:r>
              <a:rPr lang="en-IN" sz="1400" dirty="0"/>
              <a:t>R2 Score : 0.974923</a:t>
            </a:r>
          </a:p>
          <a:p>
            <a:r>
              <a:rPr lang="en-IN" sz="1400" dirty="0"/>
              <a:t>Mean Squared Error : 3.558925</a:t>
            </a:r>
          </a:p>
          <a:p>
            <a:r>
              <a:rPr lang="en-IN" sz="1400" dirty="0"/>
              <a:t>Adjusted R2 Score : 0.974865</a:t>
            </a:r>
          </a:p>
          <a:p>
            <a:endParaRPr lang="en-IN" dirty="0"/>
          </a:p>
        </p:txBody>
      </p:sp>
    </p:spTree>
    <p:extLst>
      <p:ext uri="{BB962C8B-B14F-4D97-AF65-F5344CB8AC3E}">
        <p14:creationId xmlns:p14="http://schemas.microsoft.com/office/powerpoint/2010/main" val="331516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A063-6FFB-7193-3A3D-49F7026DFCC3}"/>
              </a:ext>
            </a:extLst>
          </p:cNvPr>
          <p:cNvSpPr>
            <a:spLocks noGrp="1"/>
          </p:cNvSpPr>
          <p:nvPr>
            <p:ph type="title"/>
          </p:nvPr>
        </p:nvSpPr>
        <p:spPr/>
        <p:txBody>
          <a:bodyPr/>
          <a:lstStyle/>
          <a:p>
            <a:r>
              <a:rPr lang="en-IN" dirty="0"/>
              <a:t>RANDOM FOREST</a:t>
            </a:r>
          </a:p>
        </p:txBody>
      </p:sp>
      <p:pic>
        <p:nvPicPr>
          <p:cNvPr id="6" name="Content Placeholder 5">
            <a:extLst>
              <a:ext uri="{FF2B5EF4-FFF2-40B4-BE49-F238E27FC236}">
                <a16:creationId xmlns:a16="http://schemas.microsoft.com/office/drawing/2014/main" id="{BF9230F1-BA9B-929C-2F63-3BC1886DCD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912" y="1295401"/>
            <a:ext cx="5733133" cy="4674112"/>
          </a:xfrm>
        </p:spPr>
      </p:pic>
      <p:sp>
        <p:nvSpPr>
          <p:cNvPr id="4" name="Text Placeholder 3">
            <a:extLst>
              <a:ext uri="{FF2B5EF4-FFF2-40B4-BE49-F238E27FC236}">
                <a16:creationId xmlns:a16="http://schemas.microsoft.com/office/drawing/2014/main" id="{6F7E122E-144B-89D8-91AE-4EA564AF2C79}"/>
              </a:ext>
            </a:extLst>
          </p:cNvPr>
          <p:cNvSpPr>
            <a:spLocks noGrp="1"/>
          </p:cNvSpPr>
          <p:nvPr>
            <p:ph type="body" sz="half" idx="2"/>
          </p:nvPr>
        </p:nvSpPr>
        <p:spPr/>
        <p:txBody>
          <a:bodyPr/>
          <a:lstStyle/>
          <a:p>
            <a:r>
              <a:rPr lang="en-IN" sz="1400" dirty="0"/>
              <a:t>R2 Score : 0.987564</a:t>
            </a:r>
          </a:p>
          <a:p>
            <a:r>
              <a:rPr lang="en-IN" sz="1400" dirty="0"/>
              <a:t>Mean Squared Error : 1.764950</a:t>
            </a:r>
          </a:p>
          <a:p>
            <a:r>
              <a:rPr lang="en-IN" sz="1400" dirty="0"/>
              <a:t>Adjusted R2 Score : 0.987535</a:t>
            </a:r>
          </a:p>
          <a:p>
            <a:endParaRPr lang="en-IN" dirty="0"/>
          </a:p>
        </p:txBody>
      </p:sp>
    </p:spTree>
    <p:extLst>
      <p:ext uri="{BB962C8B-B14F-4D97-AF65-F5344CB8AC3E}">
        <p14:creationId xmlns:p14="http://schemas.microsoft.com/office/powerpoint/2010/main" val="1818100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BAA8-749D-8CC2-60A9-639C34351D76}"/>
              </a:ext>
            </a:extLst>
          </p:cNvPr>
          <p:cNvSpPr>
            <a:spLocks noGrp="1"/>
          </p:cNvSpPr>
          <p:nvPr>
            <p:ph type="title"/>
          </p:nvPr>
        </p:nvSpPr>
        <p:spPr>
          <a:xfrm>
            <a:off x="1154954" y="1295400"/>
            <a:ext cx="3428878" cy="1600200"/>
          </a:xfrm>
        </p:spPr>
        <p:txBody>
          <a:bodyPr/>
          <a:lstStyle/>
          <a:p>
            <a:r>
              <a:rPr lang="en-IN" dirty="0"/>
              <a:t>GRADIENT BOOSTING</a:t>
            </a:r>
          </a:p>
        </p:txBody>
      </p:sp>
      <p:pic>
        <p:nvPicPr>
          <p:cNvPr id="6" name="Content Placeholder 5">
            <a:extLst>
              <a:ext uri="{FF2B5EF4-FFF2-40B4-BE49-F238E27FC236}">
                <a16:creationId xmlns:a16="http://schemas.microsoft.com/office/drawing/2014/main" id="{895BDCE4-EEF8-4F97-A1E1-CA48D5BCDD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9937" y="1498087"/>
            <a:ext cx="5616624" cy="4471425"/>
          </a:xfrm>
        </p:spPr>
      </p:pic>
      <p:sp>
        <p:nvSpPr>
          <p:cNvPr id="4" name="Text Placeholder 3">
            <a:extLst>
              <a:ext uri="{FF2B5EF4-FFF2-40B4-BE49-F238E27FC236}">
                <a16:creationId xmlns:a16="http://schemas.microsoft.com/office/drawing/2014/main" id="{DCC46D4B-791F-7554-5468-6EF3EC702167}"/>
              </a:ext>
            </a:extLst>
          </p:cNvPr>
          <p:cNvSpPr>
            <a:spLocks noGrp="1"/>
          </p:cNvSpPr>
          <p:nvPr>
            <p:ph type="body" sz="half" idx="2"/>
          </p:nvPr>
        </p:nvSpPr>
        <p:spPr/>
        <p:txBody>
          <a:bodyPr/>
          <a:lstStyle/>
          <a:p>
            <a:r>
              <a:rPr lang="en-IN" sz="1400" dirty="0"/>
              <a:t>R2 Score : 0.993724</a:t>
            </a:r>
          </a:p>
          <a:p>
            <a:r>
              <a:rPr lang="en-IN" sz="1400" dirty="0"/>
              <a:t>Mean Squared Error : 8.906226</a:t>
            </a:r>
          </a:p>
          <a:p>
            <a:r>
              <a:rPr lang="en-IN" sz="1400" dirty="0"/>
              <a:t>Adjusted R2 Score : 0.993710</a:t>
            </a:r>
          </a:p>
          <a:p>
            <a:endParaRPr lang="en-IN" dirty="0"/>
          </a:p>
        </p:txBody>
      </p:sp>
    </p:spTree>
    <p:extLst>
      <p:ext uri="{BB962C8B-B14F-4D97-AF65-F5344CB8AC3E}">
        <p14:creationId xmlns:p14="http://schemas.microsoft.com/office/powerpoint/2010/main" val="429014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C7E1-ED14-8FA9-46C6-F39619B580B8}"/>
              </a:ext>
            </a:extLst>
          </p:cNvPr>
          <p:cNvSpPr>
            <a:spLocks noGrp="1"/>
          </p:cNvSpPr>
          <p:nvPr>
            <p:ph type="title"/>
          </p:nvPr>
        </p:nvSpPr>
        <p:spPr/>
        <p:txBody>
          <a:bodyPr/>
          <a:lstStyle/>
          <a:p>
            <a:r>
              <a:rPr lang="en-IN" dirty="0"/>
              <a:t>IMPLEMENTATION</a:t>
            </a:r>
          </a:p>
        </p:txBody>
      </p:sp>
      <p:pic>
        <p:nvPicPr>
          <p:cNvPr id="5" name="Content Placeholder 4">
            <a:extLst>
              <a:ext uri="{FF2B5EF4-FFF2-40B4-BE49-F238E27FC236}">
                <a16:creationId xmlns:a16="http://schemas.microsoft.com/office/drawing/2014/main" id="{8E1BD42B-377E-9467-A385-F90F74704602}"/>
              </a:ext>
            </a:extLst>
          </p:cNvPr>
          <p:cNvPicPr>
            <a:picLocks noGrp="1" noChangeAspect="1"/>
          </p:cNvPicPr>
          <p:nvPr>
            <p:ph idx="1"/>
          </p:nvPr>
        </p:nvPicPr>
        <p:blipFill>
          <a:blip r:embed="rId2"/>
          <a:stretch>
            <a:fillRect/>
          </a:stretch>
        </p:blipFill>
        <p:spPr>
          <a:xfrm>
            <a:off x="569635" y="2639641"/>
            <a:ext cx="5495925" cy="3484522"/>
          </a:xfrm>
        </p:spPr>
      </p:pic>
      <p:pic>
        <p:nvPicPr>
          <p:cNvPr id="7" name="Picture 6">
            <a:extLst>
              <a:ext uri="{FF2B5EF4-FFF2-40B4-BE49-F238E27FC236}">
                <a16:creationId xmlns:a16="http://schemas.microsoft.com/office/drawing/2014/main" id="{5315AB5D-94EC-4F3A-83B3-200D9625B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24" y="2790413"/>
            <a:ext cx="5688632" cy="3333750"/>
          </a:xfrm>
          <a:prstGeom prst="rect">
            <a:avLst/>
          </a:prstGeom>
        </p:spPr>
      </p:pic>
    </p:spTree>
    <p:extLst>
      <p:ext uri="{BB962C8B-B14F-4D97-AF65-F5344CB8AC3E}">
        <p14:creationId xmlns:p14="http://schemas.microsoft.com/office/powerpoint/2010/main" val="2664660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3E82-63D2-D04B-DB1E-B9E3A64F870D}"/>
              </a:ext>
            </a:extLst>
          </p:cNvPr>
          <p:cNvSpPr>
            <a:spLocks noGrp="1"/>
          </p:cNvSpPr>
          <p:nvPr>
            <p:ph type="title"/>
          </p:nvPr>
        </p:nvSpPr>
        <p:spPr/>
        <p:txBody>
          <a:bodyPr/>
          <a:lstStyle/>
          <a:p>
            <a:r>
              <a:rPr lang="en-IN" dirty="0"/>
              <a:t>K-FOLD CROSS VALIDATION</a:t>
            </a:r>
          </a:p>
        </p:txBody>
      </p:sp>
      <p:sp>
        <p:nvSpPr>
          <p:cNvPr id="3" name="Content Placeholder 2">
            <a:extLst>
              <a:ext uri="{FF2B5EF4-FFF2-40B4-BE49-F238E27FC236}">
                <a16:creationId xmlns:a16="http://schemas.microsoft.com/office/drawing/2014/main" id="{8B945F96-829A-80D3-967D-576BA7506E05}"/>
              </a:ext>
            </a:extLst>
          </p:cNvPr>
          <p:cNvSpPr>
            <a:spLocks noGrp="1"/>
          </p:cNvSpPr>
          <p:nvPr>
            <p:ph idx="1"/>
          </p:nvPr>
        </p:nvSpPr>
        <p:spPr/>
        <p:txBody>
          <a:bodyPr>
            <a:normAutofit/>
          </a:bodyPr>
          <a:lstStyle/>
          <a:p>
            <a:r>
              <a:rPr lang="en-IN" sz="2000" dirty="0"/>
              <a:t>Cross-validation is a statistical method for estimating machine learning model skill.</a:t>
            </a:r>
          </a:p>
          <a:p>
            <a:r>
              <a:rPr lang="en-IN" sz="2000" dirty="0"/>
              <a:t>It is commonly used in applied machine learning to compare and select a model for a given predictive modelling problem because it is simple to understand, simple to implement, and produces skill estimates with lower bias than other methods.</a:t>
            </a:r>
          </a:p>
          <a:p>
            <a:r>
              <a:rPr lang="en-IN" sz="2000" dirty="0"/>
              <a:t>After applying the k-fold cross-validation method to our final dataset, we find that our accuracy rate is always greater than 98%.</a:t>
            </a:r>
          </a:p>
        </p:txBody>
      </p:sp>
    </p:spTree>
    <p:extLst>
      <p:ext uri="{BB962C8B-B14F-4D97-AF65-F5344CB8AC3E}">
        <p14:creationId xmlns:p14="http://schemas.microsoft.com/office/powerpoint/2010/main" val="2734350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BE1-3BC7-4251-4F05-5D98AFEDB739}"/>
              </a:ext>
            </a:extLst>
          </p:cNvPr>
          <p:cNvSpPr>
            <a:spLocks noGrp="1"/>
          </p:cNvSpPr>
          <p:nvPr>
            <p:ph type="title"/>
          </p:nvPr>
        </p:nvSpPr>
        <p:spPr/>
        <p:txBody>
          <a:bodyPr/>
          <a:lstStyle/>
          <a:p>
            <a:r>
              <a:rPr lang="en-IN" dirty="0"/>
              <a:t>RESULT/OUTPUT</a:t>
            </a:r>
          </a:p>
        </p:txBody>
      </p:sp>
      <p:sp>
        <p:nvSpPr>
          <p:cNvPr id="3" name="Content Placeholder 2">
            <a:extLst>
              <a:ext uri="{FF2B5EF4-FFF2-40B4-BE49-F238E27FC236}">
                <a16:creationId xmlns:a16="http://schemas.microsoft.com/office/drawing/2014/main" id="{7ECD2777-AAA2-DBE2-6FA7-8904EFD52B2E}"/>
              </a:ext>
            </a:extLst>
          </p:cNvPr>
          <p:cNvSpPr>
            <a:spLocks noGrp="1"/>
          </p:cNvSpPr>
          <p:nvPr>
            <p:ph idx="1"/>
          </p:nvPr>
        </p:nvSpPr>
        <p:spPr/>
        <p:txBody>
          <a:bodyPr>
            <a:normAutofit/>
          </a:bodyPr>
          <a:lstStyle/>
          <a:p>
            <a:r>
              <a:rPr lang="en-IN" sz="2400" dirty="0"/>
              <a:t>We developed a function to forecast house prices.</a:t>
            </a:r>
          </a:p>
          <a:p>
            <a:r>
              <a:rPr lang="en-IN" sz="2400" dirty="0"/>
              <a:t>Our function will be "predict price(location, </a:t>
            </a:r>
            <a:r>
              <a:rPr lang="en-IN" sz="2400" dirty="0" err="1"/>
              <a:t>sqft</a:t>
            </a:r>
            <a:r>
              <a:rPr lang="en-IN" sz="2400" dirty="0"/>
              <a:t>, bath, </a:t>
            </a:r>
            <a:r>
              <a:rPr lang="en-IN" sz="2400" dirty="0" err="1"/>
              <a:t>bhk</a:t>
            </a:r>
            <a:r>
              <a:rPr lang="en-IN" sz="2400" dirty="0"/>
              <a:t>)".</a:t>
            </a:r>
          </a:p>
          <a:p>
            <a:r>
              <a:rPr lang="en-IN" sz="2400" dirty="0"/>
              <a:t>When we enter the values into our function, it will calculate the house price for us.</a:t>
            </a:r>
          </a:p>
        </p:txBody>
      </p:sp>
    </p:spTree>
    <p:extLst>
      <p:ext uri="{BB962C8B-B14F-4D97-AF65-F5344CB8AC3E}">
        <p14:creationId xmlns:p14="http://schemas.microsoft.com/office/powerpoint/2010/main" val="953066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DC9B-2E2F-EA54-80C9-69FB144178E4}"/>
              </a:ext>
            </a:extLst>
          </p:cNvPr>
          <p:cNvSpPr>
            <a:spLocks noGrp="1"/>
          </p:cNvSpPr>
          <p:nvPr>
            <p:ph type="title"/>
          </p:nvPr>
        </p:nvSpPr>
        <p:spPr/>
        <p:txBody>
          <a:bodyPr/>
          <a:lstStyle/>
          <a:p>
            <a:r>
              <a:rPr lang="en-IN" dirty="0"/>
              <a:t>Drawback</a:t>
            </a:r>
          </a:p>
        </p:txBody>
      </p:sp>
      <p:sp>
        <p:nvSpPr>
          <p:cNvPr id="3" name="Content Placeholder 2">
            <a:extLst>
              <a:ext uri="{FF2B5EF4-FFF2-40B4-BE49-F238E27FC236}">
                <a16:creationId xmlns:a16="http://schemas.microsoft.com/office/drawing/2014/main" id="{EE52E3EC-2E5C-F3B4-2FEE-59943F8D4784}"/>
              </a:ext>
            </a:extLst>
          </p:cNvPr>
          <p:cNvSpPr>
            <a:spLocks noGrp="1"/>
          </p:cNvSpPr>
          <p:nvPr>
            <p:ph idx="1"/>
          </p:nvPr>
        </p:nvSpPr>
        <p:spPr>
          <a:xfrm>
            <a:off x="1154954" y="2603500"/>
            <a:ext cx="10341646" cy="3416300"/>
          </a:xfrm>
        </p:spPr>
        <p:txBody>
          <a:bodyPr>
            <a:noAutofit/>
          </a:bodyPr>
          <a:lstStyle/>
          <a:p>
            <a:r>
              <a:rPr lang="en-IN" sz="2400" dirty="0"/>
              <a:t>It doesn’t predict future prices of the houses mentioned by the customer.</a:t>
            </a:r>
          </a:p>
          <a:p>
            <a:r>
              <a:rPr lang="en-IN" sz="2400" dirty="0"/>
              <a:t>Due to this, the risk in investment in an apartment or an area increases considerably.</a:t>
            </a:r>
          </a:p>
          <a:p>
            <a:r>
              <a:rPr lang="en-IN" sz="2400" dirty="0"/>
              <a:t>To minimize this error, customers tend to hire an agent which again increases the cost of the process.</a:t>
            </a:r>
          </a:p>
          <a:p>
            <a:r>
              <a:rPr lang="en-IN" sz="2400" dirty="0"/>
              <a:t>This leads to the modification and development of the existing system.</a:t>
            </a:r>
          </a:p>
        </p:txBody>
      </p:sp>
    </p:spTree>
    <p:extLst>
      <p:ext uri="{BB962C8B-B14F-4D97-AF65-F5344CB8AC3E}">
        <p14:creationId xmlns:p14="http://schemas.microsoft.com/office/powerpoint/2010/main" val="6716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BFA9-5E6E-5F17-C751-CB667C8A9C3A}"/>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8B1C50FB-B2BF-3C05-B08E-D6C2C2AC9662}"/>
              </a:ext>
            </a:extLst>
          </p:cNvPr>
          <p:cNvSpPr>
            <a:spLocks noGrp="1"/>
          </p:cNvSpPr>
          <p:nvPr>
            <p:ph idx="1"/>
          </p:nvPr>
        </p:nvSpPr>
        <p:spPr>
          <a:xfrm>
            <a:off x="1154954" y="2603500"/>
            <a:ext cx="10588408" cy="3509624"/>
          </a:xfrm>
        </p:spPr>
        <p:txBody>
          <a:bodyPr>
            <a:noAutofit/>
          </a:bodyPr>
          <a:lstStyle/>
          <a:p>
            <a:r>
              <a:rPr lang="en-IN" sz="2000" dirty="0"/>
              <a:t>Real estate transactions can be quite opaque at times, making it challenging for first-time buyers to determine the fair market value of any given home.</a:t>
            </a:r>
          </a:p>
          <a:p>
            <a:r>
              <a:rPr lang="en-IN" sz="2000" dirty="0"/>
              <a:t>Several real estate websites can predict house prices based on a variety of factors.</a:t>
            </a:r>
          </a:p>
          <a:p>
            <a:r>
              <a:rPr lang="en-IN" sz="2000" dirty="0"/>
              <a:t>Chennai house sale price data is shared here, and participants are expected to create a sale price prediction model that will help customers find a fair price for their homes while also assisting sellers in understanding what factors are fetching more money for their houses.</a:t>
            </a:r>
          </a:p>
          <a:p>
            <a:r>
              <a:rPr lang="en-IN" sz="2000" dirty="0"/>
              <a:t>help sellers in understanding what factors are bringing in more money for their homes?</a:t>
            </a:r>
          </a:p>
        </p:txBody>
      </p:sp>
    </p:spTree>
    <p:extLst>
      <p:ext uri="{BB962C8B-B14F-4D97-AF65-F5344CB8AC3E}">
        <p14:creationId xmlns:p14="http://schemas.microsoft.com/office/powerpoint/2010/main" val="171268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6C3343-4038-0D6D-CFAF-CA01BF78867F}"/>
              </a:ext>
            </a:extLst>
          </p:cNvPr>
          <p:cNvSpPr/>
          <p:nvPr/>
        </p:nvSpPr>
        <p:spPr>
          <a:xfrm>
            <a:off x="1154954" y="3140968"/>
            <a:ext cx="9693574" cy="1785104"/>
          </a:xfrm>
          <a:prstGeom prst="rect">
            <a:avLst/>
          </a:prstGeom>
          <a:noFill/>
        </p:spPr>
        <p:txBody>
          <a:bodyPr wrap="square" lIns="91440" tIns="45720" rIns="91440" bIns="45720">
            <a:spAutoFit/>
          </a:bodyPr>
          <a:lstStyle/>
          <a:p>
            <a:pPr algn="ctr"/>
            <a:r>
              <a:rPr lang="en-US" sz="11000" dirty="0">
                <a:ln w="6600">
                  <a:solidFill>
                    <a:schemeClr val="accent2"/>
                  </a:solidFill>
                  <a:prstDash val="solid"/>
                </a:ln>
                <a:solidFill>
                  <a:srgbClr val="FFFFFF"/>
                </a:solidFill>
                <a:effectLst>
                  <a:outerShdw dist="38100" dir="2700000" algn="tl" rotWithShape="0">
                    <a:schemeClr val="accent2"/>
                  </a:outerShdw>
                </a:effectLst>
                <a:latin typeface="Algerian" panose="04020705040A02060702" pitchFamily="82" charset="0"/>
              </a:rPr>
              <a:t>THANK YOU</a:t>
            </a:r>
            <a:endParaRPr lang="en-IN" sz="11000" dirty="0">
              <a:latin typeface="Algerian" panose="04020705040A02060702" pitchFamily="82" charset="0"/>
            </a:endParaRPr>
          </a:p>
        </p:txBody>
      </p:sp>
    </p:spTree>
    <p:extLst>
      <p:ext uri="{BB962C8B-B14F-4D97-AF65-F5344CB8AC3E}">
        <p14:creationId xmlns:p14="http://schemas.microsoft.com/office/powerpoint/2010/main" val="233968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B073-5FFF-182B-27C3-AAABB48AAEC0}"/>
              </a:ext>
            </a:extLst>
          </p:cNvPr>
          <p:cNvSpPr>
            <a:spLocks noGrp="1"/>
          </p:cNvSpPr>
          <p:nvPr>
            <p:ph type="title"/>
          </p:nvPr>
        </p:nvSpPr>
        <p:spPr/>
        <p:txBody>
          <a:bodyPr/>
          <a:lstStyle/>
          <a:p>
            <a:r>
              <a:rPr lang="en-IN" dirty="0"/>
              <a:t>PROJECT SPECIFICATION</a:t>
            </a:r>
          </a:p>
        </p:txBody>
      </p:sp>
      <p:sp>
        <p:nvSpPr>
          <p:cNvPr id="3" name="Content Placeholder 2">
            <a:extLst>
              <a:ext uri="{FF2B5EF4-FFF2-40B4-BE49-F238E27FC236}">
                <a16:creationId xmlns:a16="http://schemas.microsoft.com/office/drawing/2014/main" id="{67B05794-4A9F-82F6-2DAC-EE0FC6C738E2}"/>
              </a:ext>
            </a:extLst>
          </p:cNvPr>
          <p:cNvSpPr>
            <a:spLocks noGrp="1"/>
          </p:cNvSpPr>
          <p:nvPr>
            <p:ph idx="1"/>
          </p:nvPr>
        </p:nvSpPr>
        <p:spPr>
          <a:xfrm>
            <a:off x="1154954" y="2603500"/>
            <a:ext cx="10424021" cy="3416300"/>
          </a:xfrm>
        </p:spPr>
        <p:txBody>
          <a:bodyPr>
            <a:noAutofit/>
          </a:bodyPr>
          <a:lstStyle/>
          <a:p>
            <a:r>
              <a:rPr lang="en-IN" sz="2400" dirty="0"/>
              <a:t>The goal of this project is to predict Chennai house prices based on factors like location, size (area), number of bedrooms, and number of bathrooms.</a:t>
            </a:r>
          </a:p>
          <a:p>
            <a:r>
              <a:rPr lang="en-IN" sz="2400" dirty="0"/>
              <a:t>The model is created using the Chennai house price dataset.</a:t>
            </a:r>
          </a:p>
          <a:p>
            <a:r>
              <a:rPr lang="en-IN" sz="2400" dirty="0"/>
              <a:t>To create a predictive model, we are applying a machine-learning algorithm.</a:t>
            </a:r>
          </a:p>
          <a:p>
            <a:r>
              <a:rPr lang="en-IN" sz="2400" dirty="0"/>
              <a:t>In our project, the multiple regression algorithm is used to train and test the model.</a:t>
            </a:r>
          </a:p>
        </p:txBody>
      </p:sp>
    </p:spTree>
    <p:extLst>
      <p:ext uri="{BB962C8B-B14F-4D97-AF65-F5344CB8AC3E}">
        <p14:creationId xmlns:p14="http://schemas.microsoft.com/office/powerpoint/2010/main" val="3042150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FE59-CBEB-4469-9E00-D2898C9B6C16}"/>
              </a:ext>
            </a:extLst>
          </p:cNvPr>
          <p:cNvSpPr>
            <a:spLocks noGrp="1"/>
          </p:cNvSpPr>
          <p:nvPr>
            <p:ph type="title"/>
          </p:nvPr>
        </p:nvSpPr>
        <p:spPr/>
        <p:txBody>
          <a:bodyPr/>
          <a:lstStyle/>
          <a:p>
            <a:r>
              <a:rPr lang="en-IN" dirty="0"/>
              <a:t>DATASET DESCRIPTION</a:t>
            </a:r>
          </a:p>
        </p:txBody>
      </p:sp>
      <p:sp>
        <p:nvSpPr>
          <p:cNvPr id="3" name="Content Placeholder 2">
            <a:extLst>
              <a:ext uri="{FF2B5EF4-FFF2-40B4-BE49-F238E27FC236}">
                <a16:creationId xmlns:a16="http://schemas.microsoft.com/office/drawing/2014/main" id="{F49612AD-2F6D-3341-6D35-6885D0D8992A}"/>
              </a:ext>
            </a:extLst>
          </p:cNvPr>
          <p:cNvSpPr>
            <a:spLocks noGrp="1"/>
          </p:cNvSpPr>
          <p:nvPr>
            <p:ph idx="1"/>
          </p:nvPr>
        </p:nvSpPr>
        <p:spPr>
          <a:xfrm>
            <a:off x="1154954" y="2348880"/>
            <a:ext cx="10773694" cy="4032448"/>
          </a:xfrm>
        </p:spPr>
        <p:txBody>
          <a:bodyPr>
            <a:noAutofit/>
          </a:bodyPr>
          <a:lstStyle/>
          <a:p>
            <a:r>
              <a:rPr lang="en-IN" sz="2000" dirty="0"/>
              <a:t>The dataset was obtained from kaggle.com. The dataset can be found at https://www.kaggle.com/code/kunwarakash/chennai-house-price-prediction/data.</a:t>
            </a:r>
          </a:p>
          <a:p>
            <a:r>
              <a:rPr lang="en-IN" sz="2000" dirty="0"/>
              <a:t>There are 7,109 observations in our dataset.</a:t>
            </a:r>
          </a:p>
          <a:p>
            <a:r>
              <a:rPr lang="en-IN" sz="2000" dirty="0"/>
              <a:t>Our dataset contains a total of 22 columns and attributes.</a:t>
            </a:r>
          </a:p>
          <a:p>
            <a:r>
              <a:rPr lang="en-IN" sz="2000" dirty="0"/>
              <a:t>The 22 columns are: PRT ID, AREA, INT SQFT, DATE SALE, DIST MAINROAD, N BEDROOM, N BATHROOM, N ROOM, SALE COND, PARK FACIL, DATE BUILD, BUILDTYPE, UTILITY_AVAIL, STREET, MZZONE, QS_ROOMS, QS_BATHROOM, QS_BEDROOM, QS_OVERALL, REG_FEE, COMMIS, SALES_PRICE.</a:t>
            </a:r>
          </a:p>
          <a:p>
            <a:r>
              <a:rPr lang="en-IN" sz="2000" dirty="0"/>
              <a:t>To train our machine learning model, we used a total of 13 features.</a:t>
            </a:r>
          </a:p>
        </p:txBody>
      </p:sp>
    </p:spTree>
    <p:extLst>
      <p:ext uri="{BB962C8B-B14F-4D97-AF65-F5344CB8AC3E}">
        <p14:creationId xmlns:p14="http://schemas.microsoft.com/office/powerpoint/2010/main" val="3396365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C7B8-87A9-212C-B00D-89EA12209748}"/>
              </a:ext>
            </a:extLst>
          </p:cNvPr>
          <p:cNvSpPr>
            <a:spLocks noGrp="1"/>
          </p:cNvSpPr>
          <p:nvPr>
            <p:ph type="title"/>
          </p:nvPr>
        </p:nvSpPr>
        <p:spPr/>
        <p:txBody>
          <a:bodyPr/>
          <a:lstStyle/>
          <a:p>
            <a:r>
              <a:rPr lang="en-US" dirty="0"/>
              <a:t>PIPELINE</a:t>
            </a:r>
            <a:endParaRPr lang="en-IN" dirty="0"/>
          </a:p>
        </p:txBody>
      </p:sp>
      <p:graphicFrame>
        <p:nvGraphicFramePr>
          <p:cNvPr id="6" name="Content Placeholder 5">
            <a:extLst>
              <a:ext uri="{FF2B5EF4-FFF2-40B4-BE49-F238E27FC236}">
                <a16:creationId xmlns:a16="http://schemas.microsoft.com/office/drawing/2014/main" id="{6DA367D4-1418-7215-75F4-2743DDB3D386}"/>
              </a:ext>
            </a:extLst>
          </p:cNvPr>
          <p:cNvGraphicFramePr>
            <a:graphicFrameLocks noGrp="1"/>
          </p:cNvGraphicFramePr>
          <p:nvPr>
            <p:ph idx="1"/>
            <p:extLst>
              <p:ext uri="{D42A27DB-BD31-4B8C-83A1-F6EECF244321}">
                <p14:modId xmlns:p14="http://schemas.microsoft.com/office/powerpoint/2010/main" val="2519747643"/>
              </p:ext>
            </p:extLst>
          </p:nvPr>
        </p:nvGraphicFramePr>
        <p:xfrm>
          <a:off x="1155700" y="2420888"/>
          <a:ext cx="8824913"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09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0525-4AC5-16E9-B236-935C2241D866}"/>
              </a:ext>
            </a:extLst>
          </p:cNvPr>
          <p:cNvSpPr>
            <a:spLocks noGrp="1"/>
          </p:cNvSpPr>
          <p:nvPr>
            <p:ph type="title"/>
          </p:nvPr>
        </p:nvSpPr>
        <p:spPr/>
        <p:txBody>
          <a:bodyPr/>
          <a:lstStyle/>
          <a:p>
            <a:r>
              <a:rPr lang="en-IN" dirty="0"/>
              <a:t>DATA MINING</a:t>
            </a:r>
          </a:p>
        </p:txBody>
      </p:sp>
      <p:sp>
        <p:nvSpPr>
          <p:cNvPr id="3" name="Content Placeholder 2">
            <a:extLst>
              <a:ext uri="{FF2B5EF4-FFF2-40B4-BE49-F238E27FC236}">
                <a16:creationId xmlns:a16="http://schemas.microsoft.com/office/drawing/2014/main" id="{CC288787-E7D6-929F-D1D7-A7C020BEC4D4}"/>
              </a:ext>
            </a:extLst>
          </p:cNvPr>
          <p:cNvSpPr>
            <a:spLocks noGrp="1"/>
          </p:cNvSpPr>
          <p:nvPr>
            <p:ph idx="1"/>
          </p:nvPr>
        </p:nvSpPr>
        <p:spPr>
          <a:xfrm>
            <a:off x="1154954" y="2348880"/>
            <a:ext cx="10629678" cy="4320480"/>
          </a:xfrm>
        </p:spPr>
        <p:txBody>
          <a:bodyPr/>
          <a:lstStyle/>
          <a:p>
            <a:r>
              <a:rPr lang="en-IN" dirty="0"/>
              <a:t>The process of extracting information to identify patterns, trends, and useful data that would allow the business to take the data-driven decision from huge sets of data is called Data Mining.</a:t>
            </a:r>
          </a:p>
          <a:p>
            <a:r>
              <a:rPr lang="en-IN" dirty="0"/>
              <a:t>MS Zoning: Identifies the general zoning classification of the sale.</a:t>
            </a:r>
          </a:p>
          <a:p>
            <a:pPr marL="1085850" lvl="2" indent="-285750">
              <a:buFont typeface="Wingdings" panose="05000000000000000000" pitchFamily="2" charset="2"/>
              <a:buChar char="Ø"/>
            </a:pPr>
            <a:r>
              <a:rPr lang="en-IN" sz="1600" b="1" dirty="0"/>
              <a:t>A</a:t>
            </a:r>
            <a:r>
              <a:rPr lang="en-IN" sz="1600" dirty="0"/>
              <a:t>: Agriculture, </a:t>
            </a:r>
            <a:r>
              <a:rPr lang="en-IN" sz="1600" b="1" dirty="0"/>
              <a:t>C</a:t>
            </a:r>
            <a:r>
              <a:rPr lang="en-IN" sz="1600" dirty="0"/>
              <a:t>: Commercial, </a:t>
            </a:r>
            <a:r>
              <a:rPr lang="en-IN" sz="1600" b="1" dirty="0"/>
              <a:t>FV</a:t>
            </a:r>
            <a:r>
              <a:rPr lang="en-IN" sz="1600" dirty="0"/>
              <a:t>: Floating Village Residential, </a:t>
            </a:r>
            <a:r>
              <a:rPr lang="en-IN" sz="1600" b="1" dirty="0"/>
              <a:t>I</a:t>
            </a:r>
            <a:r>
              <a:rPr lang="en-IN" sz="1600" dirty="0"/>
              <a:t>: Industrial, </a:t>
            </a:r>
            <a:r>
              <a:rPr lang="en-IN" sz="1600" b="1" dirty="0"/>
              <a:t>RH</a:t>
            </a:r>
            <a:r>
              <a:rPr lang="en-IN" sz="1600" dirty="0"/>
              <a:t>: Residential High Density, </a:t>
            </a:r>
            <a:r>
              <a:rPr lang="en-IN" sz="1600" b="1" dirty="0"/>
              <a:t>RL</a:t>
            </a:r>
            <a:r>
              <a:rPr lang="en-IN" sz="1600" dirty="0"/>
              <a:t>: Residential Low Density, </a:t>
            </a:r>
            <a:r>
              <a:rPr lang="en-IN" sz="1600" b="1" dirty="0"/>
              <a:t>RP</a:t>
            </a:r>
            <a:r>
              <a:rPr lang="en-IN" sz="1600" dirty="0"/>
              <a:t>: Residential Low Density Park, </a:t>
            </a:r>
            <a:r>
              <a:rPr lang="en-IN" sz="1600" b="1" dirty="0"/>
              <a:t>RM</a:t>
            </a:r>
            <a:r>
              <a:rPr lang="en-IN" sz="1600" dirty="0"/>
              <a:t>: Residential Medium Density</a:t>
            </a:r>
          </a:p>
          <a:p>
            <a:r>
              <a:rPr lang="en-IN" dirty="0"/>
              <a:t>Street: Type of road access to property</a:t>
            </a:r>
          </a:p>
          <a:p>
            <a:pPr lvl="2">
              <a:buFont typeface="Wingdings" panose="05000000000000000000" pitchFamily="2" charset="2"/>
              <a:buChar char="Ø"/>
            </a:pPr>
            <a:r>
              <a:rPr lang="en-IN" sz="1600" dirty="0" err="1"/>
              <a:t>Grvl</a:t>
            </a:r>
            <a:r>
              <a:rPr lang="en-IN" sz="1600" dirty="0"/>
              <a:t> Gravel, Pave Paved, No Access</a:t>
            </a:r>
          </a:p>
          <a:p>
            <a:r>
              <a:rPr lang="en-IN" dirty="0"/>
              <a:t>Utilities: Type of utilities available</a:t>
            </a:r>
          </a:p>
          <a:p>
            <a:pPr lvl="2">
              <a:buFont typeface="Wingdings" panose="05000000000000000000" pitchFamily="2" charset="2"/>
              <a:buChar char="Ø"/>
            </a:pPr>
            <a:r>
              <a:rPr lang="en-IN" sz="1600" b="1" dirty="0" err="1"/>
              <a:t>AllPub</a:t>
            </a:r>
            <a:r>
              <a:rPr lang="en-IN" sz="1600" dirty="0"/>
              <a:t>: All public Utilities (E,G,W,&amp; S), </a:t>
            </a:r>
            <a:r>
              <a:rPr lang="en-IN" sz="1600" b="1" dirty="0" err="1"/>
              <a:t>NoSewr</a:t>
            </a:r>
            <a:r>
              <a:rPr lang="en-IN" sz="1600" dirty="0"/>
              <a:t>: Electricity, Gas, and Water (Septic Tank)       </a:t>
            </a:r>
            <a:r>
              <a:rPr lang="en-IN" sz="1600" b="1" dirty="0" err="1"/>
              <a:t>NoSeWa</a:t>
            </a:r>
            <a:r>
              <a:rPr lang="en-IN" sz="1600" dirty="0"/>
              <a:t>: Electricity and Gas Only, </a:t>
            </a:r>
            <a:r>
              <a:rPr lang="en-IN" sz="1600" b="1" dirty="0"/>
              <a:t>ELO</a:t>
            </a:r>
            <a:r>
              <a:rPr lang="en-IN" sz="1600" dirty="0"/>
              <a:t>: Electricity only	</a:t>
            </a:r>
          </a:p>
          <a:p>
            <a:endParaRPr lang="en-IN" dirty="0"/>
          </a:p>
        </p:txBody>
      </p:sp>
    </p:spTree>
    <p:extLst>
      <p:ext uri="{BB962C8B-B14F-4D97-AF65-F5344CB8AC3E}">
        <p14:creationId xmlns:p14="http://schemas.microsoft.com/office/powerpoint/2010/main" val="5344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3D2E-0C2A-577F-4BB5-EFC287D7512E}"/>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DD38F259-1AA7-B695-64CE-809E63168B94}"/>
              </a:ext>
            </a:extLst>
          </p:cNvPr>
          <p:cNvSpPr>
            <a:spLocks noGrp="1"/>
          </p:cNvSpPr>
          <p:nvPr>
            <p:ph idx="1"/>
          </p:nvPr>
        </p:nvSpPr>
        <p:spPr>
          <a:xfrm>
            <a:off x="1154954" y="2492896"/>
            <a:ext cx="10413654" cy="4104456"/>
          </a:xfrm>
        </p:spPr>
        <p:txBody>
          <a:bodyPr>
            <a:normAutofit/>
          </a:bodyPr>
          <a:lstStyle/>
          <a:p>
            <a:r>
              <a:rPr lang="en-IN" dirty="0"/>
              <a:t>The main goal of data cleaning is to identify and remove errors and duplicate data in order to create a trustworthy dataset.</a:t>
            </a:r>
          </a:p>
          <a:p>
            <a:r>
              <a:rPr lang="en-IN" dirty="0"/>
              <a:t>Pandas, a well-known library programme, is used in the data cleaning process.</a:t>
            </a:r>
          </a:p>
          <a:p>
            <a:r>
              <a:rPr lang="en-IN" dirty="0"/>
              <a:t>Those columns and features are initially removed from our dataset because they are unimportant in determining the final price.</a:t>
            </a:r>
          </a:p>
          <a:p>
            <a:r>
              <a:rPr lang="en-IN" dirty="0"/>
              <a:t>Rows with null values in any column are removed from our dataset.</a:t>
            </a:r>
          </a:p>
        </p:txBody>
      </p:sp>
    </p:spTree>
    <p:extLst>
      <p:ext uri="{BB962C8B-B14F-4D97-AF65-F5344CB8AC3E}">
        <p14:creationId xmlns:p14="http://schemas.microsoft.com/office/powerpoint/2010/main" val="770926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422</TotalTime>
  <Words>1991</Words>
  <Application>Microsoft Office PowerPoint</Application>
  <PresentationFormat>Widescreen</PresentationFormat>
  <Paragraphs>152</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Algerian</vt:lpstr>
      <vt:lpstr>Arial</vt:lpstr>
      <vt:lpstr>Calibri</vt:lpstr>
      <vt:lpstr>Century Gothic</vt:lpstr>
      <vt:lpstr>Times New Roman</vt:lpstr>
      <vt:lpstr>Wingdings</vt:lpstr>
      <vt:lpstr>Wingdings 3</vt:lpstr>
      <vt:lpstr>Ion Boardroom</vt:lpstr>
      <vt:lpstr>PowerPoint Presentation</vt:lpstr>
      <vt:lpstr>OUTLINE</vt:lpstr>
      <vt:lpstr>ABSTRACT</vt:lpstr>
      <vt:lpstr>PROBLEM STATEMENT</vt:lpstr>
      <vt:lpstr>PROJECT SPECIFICATION</vt:lpstr>
      <vt:lpstr>DATASET DESCRIPTION</vt:lpstr>
      <vt:lpstr>PIPELINE</vt:lpstr>
      <vt:lpstr>DATA MINING</vt:lpstr>
      <vt:lpstr>DATA CLEANING</vt:lpstr>
      <vt:lpstr>DATA CLEANING</vt:lpstr>
      <vt:lpstr>EXPLORATORY DATA ANALYSIS</vt:lpstr>
      <vt:lpstr>EXPLORATORY DATA ANALYSIS</vt:lpstr>
      <vt:lpstr>PowerPoint Presentation</vt:lpstr>
      <vt:lpstr>PowerPoint Presentation</vt:lpstr>
      <vt:lpstr>DISTRIBUTION OF DATA COLUMN WISE</vt:lpstr>
      <vt:lpstr>FEATURE ENGINEERING</vt:lpstr>
      <vt:lpstr>NUMERICAL COLUMNS</vt:lpstr>
      <vt:lpstr>CONTINUES NUMERICAL VARIABLE VS TOTAL PRICE</vt:lpstr>
      <vt:lpstr>DISCRETE NUMERICAL VARIABLE</vt:lpstr>
      <vt:lpstr> DISCRETE NUMERICAL VARIABLE VS TOTAL PRICE</vt:lpstr>
      <vt:lpstr>COMMISSION AND REGISTRATION FEE COLUMNS</vt:lpstr>
      <vt:lpstr>COMMISSION &amp; REGISTRATION FEE VS TOTAL PRICE</vt:lpstr>
      <vt:lpstr>CATEGORICAL COLUMNS</vt:lpstr>
      <vt:lpstr>CATEGORICAL DATA VS TOTAL PRICE</vt:lpstr>
      <vt:lpstr>OUTLIER DETECTION</vt:lpstr>
      <vt:lpstr>OUTLIER DETECTION</vt:lpstr>
      <vt:lpstr>CATEGORICAL COLUMNS VS TARGET </vt:lpstr>
      <vt:lpstr>MODEL EVALUATION</vt:lpstr>
      <vt:lpstr>LINEAR REGRESSION</vt:lpstr>
      <vt:lpstr>RIDGE REGRESSION</vt:lpstr>
      <vt:lpstr>LASSO REGRESSION </vt:lpstr>
      <vt:lpstr>K NEAREST NEIGHBOUR</vt:lpstr>
      <vt:lpstr>DECISION TREE</vt:lpstr>
      <vt:lpstr>RANDOM FOREST</vt:lpstr>
      <vt:lpstr>GRADIENT BOOSTING</vt:lpstr>
      <vt:lpstr>IMPLEMENTATION</vt:lpstr>
      <vt:lpstr>K-FOLD CROSS VALIDATION</vt:lpstr>
      <vt:lpstr>RESULT/OUTPUT</vt:lpstr>
      <vt:lpstr>Drawback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Nirmal Kumar</dc:creator>
  <cp:lastModifiedBy>Godwin Sagi</cp:lastModifiedBy>
  <cp:revision>32</cp:revision>
  <cp:lastPrinted>2023-03-04T09:26:19Z</cp:lastPrinted>
  <dcterms:created xsi:type="dcterms:W3CDTF">2023-02-19T03:28:05Z</dcterms:created>
  <dcterms:modified xsi:type="dcterms:W3CDTF">2023-03-13T08:48:05Z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2023-03-13T06:41:29Z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11e803fe-403a-4042-aaec-75af9be5c0ee</vt:lpwstr>
  </property>
  <property fmtid="{D5CDD505-2E9C-101B-9397-08002B2CF9AE}" pid="7" name="MSIP_Label_defa4170-0d19-0005-0004-bc88714345d2_ActionId">
    <vt:lpwstr>5417ed09-391c-42d7-b1b9-cb687d2771ff</vt:lpwstr>
  </property>
  <property fmtid="{D5CDD505-2E9C-101B-9397-08002B2CF9AE}" pid="8" name="MSIP_Label_defa4170-0d19-0005-0004-bc88714345d2_ContentBits">
    <vt:lpwstr>0</vt:lpwstr>
  </property>
</Properties>
</file>